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98" r:id="rId4"/>
    <p:sldId id="268" r:id="rId5"/>
    <p:sldId id="258" r:id="rId6"/>
    <p:sldId id="259" r:id="rId7"/>
    <p:sldId id="261" r:id="rId8"/>
    <p:sldId id="263" r:id="rId9"/>
    <p:sldId id="260" r:id="rId10"/>
    <p:sldId id="269" r:id="rId11"/>
    <p:sldId id="266" r:id="rId12"/>
    <p:sldId id="309" r:id="rId13"/>
    <p:sldId id="267" r:id="rId14"/>
    <p:sldId id="270" r:id="rId15"/>
    <p:sldId id="271" r:id="rId16"/>
    <p:sldId id="305" r:id="rId17"/>
    <p:sldId id="275" r:id="rId18"/>
    <p:sldId id="300" r:id="rId19"/>
    <p:sldId id="283" r:id="rId20"/>
    <p:sldId id="285" r:id="rId21"/>
    <p:sldId id="274" r:id="rId22"/>
    <p:sldId id="276" r:id="rId23"/>
    <p:sldId id="277" r:id="rId24"/>
    <p:sldId id="304" r:id="rId25"/>
    <p:sldId id="282" r:id="rId26"/>
    <p:sldId id="281" r:id="rId27"/>
    <p:sldId id="307" r:id="rId28"/>
    <p:sldId id="306" r:id="rId29"/>
    <p:sldId id="296" r:id="rId30"/>
    <p:sldId id="297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342" autoAdjust="0"/>
    <p:restoredTop sz="94660"/>
  </p:normalViewPr>
  <p:slideViewPr>
    <p:cSldViewPr>
      <p:cViewPr varScale="1">
        <p:scale>
          <a:sx n="74" d="100"/>
          <a:sy n="74" d="100"/>
        </p:scale>
        <p:origin x="131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7191676-78AD-48D6-A24B-571D4B6E80A9}" type="doc">
      <dgm:prSet loTypeId="urn:microsoft.com/office/officeart/2005/8/layout/matrix1" loCatId="matrix" qsTypeId="urn:microsoft.com/office/officeart/2005/8/quickstyle/3d5" qsCatId="3D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4677027F-16F9-4A42-8E5D-D2BCEFC44A35}">
      <dgm:prSet custT="1"/>
      <dgm:spPr/>
      <dgm:t>
        <a:bodyPr/>
        <a:lstStyle/>
        <a:p>
          <a:pPr rtl="0"/>
          <a:r>
            <a:rPr lang="en-US" sz="2000" b="1" dirty="0" smtClean="0">
              <a:latin typeface="Comic Sans MS" pitchFamily="66" charset="0"/>
            </a:rPr>
            <a:t>Methods of induction of labor</a:t>
          </a:r>
          <a:endParaRPr lang="en-IN" sz="2000" b="1" dirty="0">
            <a:latin typeface="Comic Sans MS" pitchFamily="66" charset="0"/>
          </a:endParaRPr>
        </a:p>
      </dgm:t>
    </dgm:pt>
    <dgm:pt modelId="{799052EA-097A-46FB-BEEB-B86BBA127558}" type="parTrans" cxnId="{491CBA6B-0296-46B4-A536-E4174B553F59}">
      <dgm:prSet/>
      <dgm:spPr/>
      <dgm:t>
        <a:bodyPr/>
        <a:lstStyle/>
        <a:p>
          <a:endParaRPr lang="en-IN" sz="2400" b="1">
            <a:latin typeface="Comic Sans MS" pitchFamily="66" charset="0"/>
          </a:endParaRPr>
        </a:p>
      </dgm:t>
    </dgm:pt>
    <dgm:pt modelId="{EA4DB508-ECD7-40EB-BBFF-FA4CDC2CF84D}" type="sibTrans" cxnId="{491CBA6B-0296-46B4-A536-E4174B553F59}">
      <dgm:prSet/>
      <dgm:spPr/>
      <dgm:t>
        <a:bodyPr/>
        <a:lstStyle/>
        <a:p>
          <a:endParaRPr lang="en-IN" sz="2400" b="1">
            <a:latin typeface="Comic Sans MS" pitchFamily="66" charset="0"/>
          </a:endParaRPr>
        </a:p>
      </dgm:t>
    </dgm:pt>
    <dgm:pt modelId="{5F90AC45-84B5-4BE2-9AC4-E13920D1C487}">
      <dgm:prSet custT="1"/>
      <dgm:spPr/>
      <dgm:t>
        <a:bodyPr/>
        <a:lstStyle/>
        <a:p>
          <a:r>
            <a:rPr lang="en-US" sz="2800" b="1" dirty="0" smtClean="0">
              <a:latin typeface="Comic Sans MS" pitchFamily="66" charset="0"/>
            </a:rPr>
            <a:t>Membrane Sweeping</a:t>
          </a:r>
          <a:endParaRPr lang="en-IN" sz="2800" b="1" dirty="0">
            <a:latin typeface="Comic Sans MS" pitchFamily="66" charset="0"/>
          </a:endParaRPr>
        </a:p>
      </dgm:t>
    </dgm:pt>
    <dgm:pt modelId="{9D8B072C-82C0-4FF9-81C3-9CF0096BA6E3}" type="parTrans" cxnId="{AF446685-5210-4732-B547-B4AB49FBD5A6}">
      <dgm:prSet/>
      <dgm:spPr/>
      <dgm:t>
        <a:bodyPr/>
        <a:lstStyle/>
        <a:p>
          <a:endParaRPr lang="en-IN" sz="2400" b="1">
            <a:latin typeface="Comic Sans MS" pitchFamily="66" charset="0"/>
          </a:endParaRPr>
        </a:p>
      </dgm:t>
    </dgm:pt>
    <dgm:pt modelId="{24237936-C565-4F0E-9EBF-6AAEACFB2C7C}" type="sibTrans" cxnId="{AF446685-5210-4732-B547-B4AB49FBD5A6}">
      <dgm:prSet/>
      <dgm:spPr/>
      <dgm:t>
        <a:bodyPr/>
        <a:lstStyle/>
        <a:p>
          <a:endParaRPr lang="en-IN" sz="2400" b="1">
            <a:latin typeface="Comic Sans MS" pitchFamily="66" charset="0"/>
          </a:endParaRPr>
        </a:p>
      </dgm:t>
    </dgm:pt>
    <dgm:pt modelId="{918521DA-D803-474B-9D8E-E73FA969E161}">
      <dgm:prSet custT="1"/>
      <dgm:spPr/>
      <dgm:t>
        <a:bodyPr/>
        <a:lstStyle/>
        <a:p>
          <a:r>
            <a:rPr lang="en-US" sz="2800" b="1" dirty="0" smtClean="0">
              <a:latin typeface="Comic Sans MS" pitchFamily="66" charset="0"/>
            </a:rPr>
            <a:t>Prostaglandins</a:t>
          </a:r>
          <a:endParaRPr lang="en-IN" sz="2800" b="1" dirty="0">
            <a:latin typeface="Comic Sans MS" pitchFamily="66" charset="0"/>
          </a:endParaRPr>
        </a:p>
      </dgm:t>
    </dgm:pt>
    <dgm:pt modelId="{8BD75380-79EC-48F8-A72C-B4514C0BD1A7}" type="parTrans" cxnId="{C437CA46-42E9-4DCC-9518-8DC83C6859E1}">
      <dgm:prSet/>
      <dgm:spPr/>
      <dgm:t>
        <a:bodyPr/>
        <a:lstStyle/>
        <a:p>
          <a:endParaRPr lang="en-IN" sz="2400" b="1">
            <a:latin typeface="Comic Sans MS" pitchFamily="66" charset="0"/>
          </a:endParaRPr>
        </a:p>
      </dgm:t>
    </dgm:pt>
    <dgm:pt modelId="{556B522A-B24F-4EEE-BF09-FB73B42C8332}" type="sibTrans" cxnId="{C437CA46-42E9-4DCC-9518-8DC83C6859E1}">
      <dgm:prSet/>
      <dgm:spPr/>
      <dgm:t>
        <a:bodyPr/>
        <a:lstStyle/>
        <a:p>
          <a:endParaRPr lang="en-IN" sz="2400" b="1">
            <a:latin typeface="Comic Sans MS" pitchFamily="66" charset="0"/>
          </a:endParaRPr>
        </a:p>
      </dgm:t>
    </dgm:pt>
    <dgm:pt modelId="{C9C0E4F5-F1D1-48A9-9516-544EE72AB4C4}">
      <dgm:prSet custT="1"/>
      <dgm:spPr/>
      <dgm:t>
        <a:bodyPr/>
        <a:lstStyle/>
        <a:p>
          <a:r>
            <a:rPr lang="en-US" sz="2800" b="1" dirty="0" err="1" smtClean="0">
              <a:latin typeface="Comic Sans MS" pitchFamily="66" charset="0"/>
            </a:rPr>
            <a:t>Amniotomy</a:t>
          </a:r>
          <a:endParaRPr lang="en-IN" sz="2800" b="1" dirty="0">
            <a:latin typeface="Comic Sans MS" pitchFamily="66" charset="0"/>
          </a:endParaRPr>
        </a:p>
      </dgm:t>
    </dgm:pt>
    <dgm:pt modelId="{2BEA8BAA-5E68-4B17-AF36-A2A8658EF8BA}" type="parTrans" cxnId="{3DEB964D-E883-4093-8E7A-7516CB4C4A03}">
      <dgm:prSet/>
      <dgm:spPr/>
      <dgm:t>
        <a:bodyPr/>
        <a:lstStyle/>
        <a:p>
          <a:endParaRPr lang="en-IN" sz="2400" b="1">
            <a:latin typeface="Comic Sans MS" pitchFamily="66" charset="0"/>
          </a:endParaRPr>
        </a:p>
      </dgm:t>
    </dgm:pt>
    <dgm:pt modelId="{626324BC-0B13-4583-824A-38132ABE4904}" type="sibTrans" cxnId="{3DEB964D-E883-4093-8E7A-7516CB4C4A03}">
      <dgm:prSet/>
      <dgm:spPr/>
      <dgm:t>
        <a:bodyPr/>
        <a:lstStyle/>
        <a:p>
          <a:endParaRPr lang="en-IN" sz="2400" b="1">
            <a:latin typeface="Comic Sans MS" pitchFamily="66" charset="0"/>
          </a:endParaRPr>
        </a:p>
      </dgm:t>
    </dgm:pt>
    <dgm:pt modelId="{07BBBAEA-82AF-4DDE-A2C8-1E0E56419A73}">
      <dgm:prSet custT="1"/>
      <dgm:spPr/>
      <dgm:t>
        <a:bodyPr/>
        <a:lstStyle/>
        <a:p>
          <a:r>
            <a:rPr lang="en-US" sz="2800" b="1" smtClean="0">
              <a:latin typeface="Comic Sans MS" pitchFamily="66" charset="0"/>
            </a:rPr>
            <a:t>Oxytocin</a:t>
          </a:r>
          <a:endParaRPr lang="en-IN" sz="2800" b="1" dirty="0">
            <a:latin typeface="Comic Sans MS" pitchFamily="66" charset="0"/>
          </a:endParaRPr>
        </a:p>
      </dgm:t>
    </dgm:pt>
    <dgm:pt modelId="{D2125CB2-2596-47A9-846E-5937693C241B}" type="parTrans" cxnId="{2DBF06B5-F693-45FB-9BF6-2A0F1681F7F7}">
      <dgm:prSet/>
      <dgm:spPr/>
      <dgm:t>
        <a:bodyPr/>
        <a:lstStyle/>
        <a:p>
          <a:endParaRPr lang="en-IN" sz="2400" b="1">
            <a:latin typeface="Comic Sans MS" pitchFamily="66" charset="0"/>
          </a:endParaRPr>
        </a:p>
      </dgm:t>
    </dgm:pt>
    <dgm:pt modelId="{5931A492-3D9E-425A-8E50-4C6B26537F0B}" type="sibTrans" cxnId="{2DBF06B5-F693-45FB-9BF6-2A0F1681F7F7}">
      <dgm:prSet/>
      <dgm:spPr/>
      <dgm:t>
        <a:bodyPr/>
        <a:lstStyle/>
        <a:p>
          <a:endParaRPr lang="en-IN" sz="2400" b="1">
            <a:latin typeface="Comic Sans MS" pitchFamily="66" charset="0"/>
          </a:endParaRPr>
        </a:p>
      </dgm:t>
    </dgm:pt>
    <dgm:pt modelId="{DD1B7424-0C61-41BD-A361-62587C394B63}" type="pres">
      <dgm:prSet presAssocID="{C7191676-78AD-48D6-A24B-571D4B6E80A9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C9D5B2FB-ABDD-41B3-80E7-6EBBBD5E4609}" type="pres">
      <dgm:prSet presAssocID="{C7191676-78AD-48D6-A24B-571D4B6E80A9}" presName="matrix" presStyleCnt="0"/>
      <dgm:spPr/>
    </dgm:pt>
    <dgm:pt modelId="{CE036794-3F5C-4D0C-A86A-342E26923E33}" type="pres">
      <dgm:prSet presAssocID="{C7191676-78AD-48D6-A24B-571D4B6E80A9}" presName="tile1" presStyleLbl="node1" presStyleIdx="0" presStyleCnt="4"/>
      <dgm:spPr/>
      <dgm:t>
        <a:bodyPr/>
        <a:lstStyle/>
        <a:p>
          <a:endParaRPr lang="en-IN"/>
        </a:p>
      </dgm:t>
    </dgm:pt>
    <dgm:pt modelId="{294431BB-9CCB-48EF-B475-63A554E05E96}" type="pres">
      <dgm:prSet presAssocID="{C7191676-78AD-48D6-A24B-571D4B6E80A9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ED27834B-48C5-475E-85B1-FB050D6335A7}" type="pres">
      <dgm:prSet presAssocID="{C7191676-78AD-48D6-A24B-571D4B6E80A9}" presName="tile2" presStyleLbl="node1" presStyleIdx="1" presStyleCnt="4" custLinFactNeighborX="-2174" custLinFactNeighborY="-2332"/>
      <dgm:spPr/>
      <dgm:t>
        <a:bodyPr/>
        <a:lstStyle/>
        <a:p>
          <a:endParaRPr lang="en-IN"/>
        </a:p>
      </dgm:t>
    </dgm:pt>
    <dgm:pt modelId="{FB43CE17-BFD2-4CD4-A578-1050E826AC50}" type="pres">
      <dgm:prSet presAssocID="{C7191676-78AD-48D6-A24B-571D4B6E80A9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8599A83F-888F-42A3-9D1E-633EB3A2707C}" type="pres">
      <dgm:prSet presAssocID="{C7191676-78AD-48D6-A24B-571D4B6E80A9}" presName="tile3" presStyleLbl="node1" presStyleIdx="2" presStyleCnt="4"/>
      <dgm:spPr/>
      <dgm:t>
        <a:bodyPr/>
        <a:lstStyle/>
        <a:p>
          <a:endParaRPr lang="en-IN"/>
        </a:p>
      </dgm:t>
    </dgm:pt>
    <dgm:pt modelId="{3D4B3616-549E-4FDA-8455-CBE7E8847287}" type="pres">
      <dgm:prSet presAssocID="{C7191676-78AD-48D6-A24B-571D4B6E80A9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AC28EAC5-E539-4053-88F8-1BD910C2E43B}" type="pres">
      <dgm:prSet presAssocID="{C7191676-78AD-48D6-A24B-571D4B6E80A9}" presName="tile4" presStyleLbl="node1" presStyleIdx="3" presStyleCnt="4"/>
      <dgm:spPr/>
      <dgm:t>
        <a:bodyPr/>
        <a:lstStyle/>
        <a:p>
          <a:endParaRPr lang="en-IN"/>
        </a:p>
      </dgm:t>
    </dgm:pt>
    <dgm:pt modelId="{C5CC6539-4AFB-4DA3-B1EF-B71EC879E166}" type="pres">
      <dgm:prSet presAssocID="{C7191676-78AD-48D6-A24B-571D4B6E80A9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4300A905-E52F-4D9B-99BE-F524C9974C85}" type="pres">
      <dgm:prSet presAssocID="{C7191676-78AD-48D6-A24B-571D4B6E80A9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n-IN"/>
        </a:p>
      </dgm:t>
    </dgm:pt>
  </dgm:ptLst>
  <dgm:cxnLst>
    <dgm:cxn modelId="{6DC00572-EFEB-461F-9E9C-335D506C56FC}" type="presOf" srcId="{C9C0E4F5-F1D1-48A9-9516-544EE72AB4C4}" destId="{8599A83F-888F-42A3-9D1E-633EB3A2707C}" srcOrd="0" destOrd="0" presId="urn:microsoft.com/office/officeart/2005/8/layout/matrix1"/>
    <dgm:cxn modelId="{4D2B4E01-4662-4903-89CA-CAE4092D153F}" type="presOf" srcId="{07BBBAEA-82AF-4DDE-A2C8-1E0E56419A73}" destId="{AC28EAC5-E539-4053-88F8-1BD910C2E43B}" srcOrd="0" destOrd="0" presId="urn:microsoft.com/office/officeart/2005/8/layout/matrix1"/>
    <dgm:cxn modelId="{AF446685-5210-4732-B547-B4AB49FBD5A6}" srcId="{4677027F-16F9-4A42-8E5D-D2BCEFC44A35}" destId="{5F90AC45-84B5-4BE2-9AC4-E13920D1C487}" srcOrd="0" destOrd="0" parTransId="{9D8B072C-82C0-4FF9-81C3-9CF0096BA6E3}" sibTransId="{24237936-C565-4F0E-9EBF-6AAEACFB2C7C}"/>
    <dgm:cxn modelId="{1B7EE4D8-2B75-4390-A3C2-D87AD52DFF26}" type="presOf" srcId="{5F90AC45-84B5-4BE2-9AC4-E13920D1C487}" destId="{CE036794-3F5C-4D0C-A86A-342E26923E33}" srcOrd="0" destOrd="0" presId="urn:microsoft.com/office/officeart/2005/8/layout/matrix1"/>
    <dgm:cxn modelId="{2259361E-968A-4DB3-90F4-B9E63FF818E4}" type="presOf" srcId="{918521DA-D803-474B-9D8E-E73FA969E161}" destId="{FB43CE17-BFD2-4CD4-A578-1050E826AC50}" srcOrd="1" destOrd="0" presId="urn:microsoft.com/office/officeart/2005/8/layout/matrix1"/>
    <dgm:cxn modelId="{0FE07091-FCDD-443A-AFD7-9D5C05627454}" type="presOf" srcId="{07BBBAEA-82AF-4DDE-A2C8-1E0E56419A73}" destId="{C5CC6539-4AFB-4DA3-B1EF-B71EC879E166}" srcOrd="1" destOrd="0" presId="urn:microsoft.com/office/officeart/2005/8/layout/matrix1"/>
    <dgm:cxn modelId="{FC5FCFFF-B863-4728-9210-740DE3A7400C}" type="presOf" srcId="{C7191676-78AD-48D6-A24B-571D4B6E80A9}" destId="{DD1B7424-0C61-41BD-A361-62587C394B63}" srcOrd="0" destOrd="0" presId="urn:microsoft.com/office/officeart/2005/8/layout/matrix1"/>
    <dgm:cxn modelId="{8D32F538-F7C4-4CF1-B15E-834183362022}" type="presOf" srcId="{5F90AC45-84B5-4BE2-9AC4-E13920D1C487}" destId="{294431BB-9CCB-48EF-B475-63A554E05E96}" srcOrd="1" destOrd="0" presId="urn:microsoft.com/office/officeart/2005/8/layout/matrix1"/>
    <dgm:cxn modelId="{2DBF06B5-F693-45FB-9BF6-2A0F1681F7F7}" srcId="{4677027F-16F9-4A42-8E5D-D2BCEFC44A35}" destId="{07BBBAEA-82AF-4DDE-A2C8-1E0E56419A73}" srcOrd="3" destOrd="0" parTransId="{D2125CB2-2596-47A9-846E-5937693C241B}" sibTransId="{5931A492-3D9E-425A-8E50-4C6B26537F0B}"/>
    <dgm:cxn modelId="{3DEB964D-E883-4093-8E7A-7516CB4C4A03}" srcId="{4677027F-16F9-4A42-8E5D-D2BCEFC44A35}" destId="{C9C0E4F5-F1D1-48A9-9516-544EE72AB4C4}" srcOrd="2" destOrd="0" parTransId="{2BEA8BAA-5E68-4B17-AF36-A2A8658EF8BA}" sibTransId="{626324BC-0B13-4583-824A-38132ABE4904}"/>
    <dgm:cxn modelId="{01117140-832F-442C-A60C-D549CA091F82}" type="presOf" srcId="{918521DA-D803-474B-9D8E-E73FA969E161}" destId="{ED27834B-48C5-475E-85B1-FB050D6335A7}" srcOrd="0" destOrd="0" presId="urn:microsoft.com/office/officeart/2005/8/layout/matrix1"/>
    <dgm:cxn modelId="{2FCE706C-29B9-4316-B9B3-1A47A1238652}" type="presOf" srcId="{4677027F-16F9-4A42-8E5D-D2BCEFC44A35}" destId="{4300A905-E52F-4D9B-99BE-F524C9974C85}" srcOrd="0" destOrd="0" presId="urn:microsoft.com/office/officeart/2005/8/layout/matrix1"/>
    <dgm:cxn modelId="{92295A64-1161-4C86-AC1E-1A3D8661A157}" type="presOf" srcId="{C9C0E4F5-F1D1-48A9-9516-544EE72AB4C4}" destId="{3D4B3616-549E-4FDA-8455-CBE7E8847287}" srcOrd="1" destOrd="0" presId="urn:microsoft.com/office/officeart/2005/8/layout/matrix1"/>
    <dgm:cxn modelId="{491CBA6B-0296-46B4-A536-E4174B553F59}" srcId="{C7191676-78AD-48D6-A24B-571D4B6E80A9}" destId="{4677027F-16F9-4A42-8E5D-D2BCEFC44A35}" srcOrd="0" destOrd="0" parTransId="{799052EA-097A-46FB-BEEB-B86BBA127558}" sibTransId="{EA4DB508-ECD7-40EB-BBFF-FA4CDC2CF84D}"/>
    <dgm:cxn modelId="{C437CA46-42E9-4DCC-9518-8DC83C6859E1}" srcId="{4677027F-16F9-4A42-8E5D-D2BCEFC44A35}" destId="{918521DA-D803-474B-9D8E-E73FA969E161}" srcOrd="1" destOrd="0" parTransId="{8BD75380-79EC-48F8-A72C-B4514C0BD1A7}" sibTransId="{556B522A-B24F-4EEE-BF09-FB73B42C8332}"/>
    <dgm:cxn modelId="{A76B6847-ADF6-4190-9A4B-6C72613B709A}" type="presParOf" srcId="{DD1B7424-0C61-41BD-A361-62587C394B63}" destId="{C9D5B2FB-ABDD-41B3-80E7-6EBBBD5E4609}" srcOrd="0" destOrd="0" presId="urn:microsoft.com/office/officeart/2005/8/layout/matrix1"/>
    <dgm:cxn modelId="{61CC9865-85CC-4618-A295-CB31E08E252E}" type="presParOf" srcId="{C9D5B2FB-ABDD-41B3-80E7-6EBBBD5E4609}" destId="{CE036794-3F5C-4D0C-A86A-342E26923E33}" srcOrd="0" destOrd="0" presId="urn:microsoft.com/office/officeart/2005/8/layout/matrix1"/>
    <dgm:cxn modelId="{D94F56B3-646B-41EF-AFF7-BD4D67F04518}" type="presParOf" srcId="{C9D5B2FB-ABDD-41B3-80E7-6EBBBD5E4609}" destId="{294431BB-9CCB-48EF-B475-63A554E05E96}" srcOrd="1" destOrd="0" presId="urn:microsoft.com/office/officeart/2005/8/layout/matrix1"/>
    <dgm:cxn modelId="{088B64CE-2614-4197-859E-9B334D9639EA}" type="presParOf" srcId="{C9D5B2FB-ABDD-41B3-80E7-6EBBBD5E4609}" destId="{ED27834B-48C5-475E-85B1-FB050D6335A7}" srcOrd="2" destOrd="0" presId="urn:microsoft.com/office/officeart/2005/8/layout/matrix1"/>
    <dgm:cxn modelId="{8EB84DA1-8CB5-4BC2-A9B0-971E31078E69}" type="presParOf" srcId="{C9D5B2FB-ABDD-41B3-80E7-6EBBBD5E4609}" destId="{FB43CE17-BFD2-4CD4-A578-1050E826AC50}" srcOrd="3" destOrd="0" presId="urn:microsoft.com/office/officeart/2005/8/layout/matrix1"/>
    <dgm:cxn modelId="{58DC5EF8-703E-426D-B7D5-F51710E28FCF}" type="presParOf" srcId="{C9D5B2FB-ABDD-41B3-80E7-6EBBBD5E4609}" destId="{8599A83F-888F-42A3-9D1E-633EB3A2707C}" srcOrd="4" destOrd="0" presId="urn:microsoft.com/office/officeart/2005/8/layout/matrix1"/>
    <dgm:cxn modelId="{FE419DB7-5EEF-43CC-BCEE-461EA933CF5D}" type="presParOf" srcId="{C9D5B2FB-ABDD-41B3-80E7-6EBBBD5E4609}" destId="{3D4B3616-549E-4FDA-8455-CBE7E8847287}" srcOrd="5" destOrd="0" presId="urn:microsoft.com/office/officeart/2005/8/layout/matrix1"/>
    <dgm:cxn modelId="{B61EF241-1EE4-41BE-9A72-D006DCF1607B}" type="presParOf" srcId="{C9D5B2FB-ABDD-41B3-80E7-6EBBBD5E4609}" destId="{AC28EAC5-E539-4053-88F8-1BD910C2E43B}" srcOrd="6" destOrd="0" presId="urn:microsoft.com/office/officeart/2005/8/layout/matrix1"/>
    <dgm:cxn modelId="{848AB003-83B2-4D94-BF13-7381E6DE5C34}" type="presParOf" srcId="{C9D5B2FB-ABDD-41B3-80E7-6EBBBD5E4609}" destId="{C5CC6539-4AFB-4DA3-B1EF-B71EC879E166}" srcOrd="7" destOrd="0" presId="urn:microsoft.com/office/officeart/2005/8/layout/matrix1"/>
    <dgm:cxn modelId="{A75F5C6D-D74A-4D16-9C92-9CB1BC887A75}" type="presParOf" srcId="{DD1B7424-0C61-41BD-A361-62587C394B63}" destId="{4300A905-E52F-4D9B-99BE-F524C9974C85}" srcOrd="1" destOrd="0" presId="urn:microsoft.com/office/officeart/2005/8/layout/matrix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8505FDC-D59C-4290-8F02-1E08E062D57C}" type="doc">
      <dgm:prSet loTypeId="urn:microsoft.com/office/officeart/2005/8/layout/hierarchy1" loCatId="hierarchy" qsTypeId="urn:microsoft.com/office/officeart/2005/8/quickstyle/3d2" qsCatId="3D" csTypeId="urn:microsoft.com/office/officeart/2005/8/colors/accent3_4" csCatId="accent3" phldr="1"/>
      <dgm:spPr/>
      <dgm:t>
        <a:bodyPr/>
        <a:lstStyle/>
        <a:p>
          <a:endParaRPr lang="en-IN"/>
        </a:p>
      </dgm:t>
    </dgm:pt>
    <dgm:pt modelId="{D56E5E16-FCB1-4BE0-91F6-B530315D327C}">
      <dgm:prSet phldrT="[Text]" custT="1"/>
      <dgm:spPr/>
      <dgm:t>
        <a:bodyPr/>
        <a:lstStyle/>
        <a:p>
          <a:r>
            <a:rPr lang="en-US" sz="3200" b="1" dirty="0" smtClean="0">
              <a:solidFill>
                <a:schemeClr val="tx1"/>
              </a:solidFill>
              <a:latin typeface="Comic Sans MS" pitchFamily="66" charset="0"/>
            </a:rPr>
            <a:t>Prostaglandins</a:t>
          </a:r>
          <a:endParaRPr lang="en-IN" sz="3200" b="1" dirty="0">
            <a:solidFill>
              <a:schemeClr val="tx1"/>
            </a:solidFill>
            <a:latin typeface="Comic Sans MS" pitchFamily="66" charset="0"/>
          </a:endParaRPr>
        </a:p>
      </dgm:t>
    </dgm:pt>
    <dgm:pt modelId="{3787B34E-0942-4A38-98D4-7E3F15CF999D}" type="parTrans" cxnId="{2E3C6A99-8E82-4C5F-B814-B719A41019E7}">
      <dgm:prSet/>
      <dgm:spPr/>
      <dgm:t>
        <a:bodyPr/>
        <a:lstStyle/>
        <a:p>
          <a:endParaRPr lang="en-IN" sz="2000" b="1">
            <a:solidFill>
              <a:schemeClr val="tx1"/>
            </a:solidFill>
            <a:latin typeface="Comic Sans MS" pitchFamily="66" charset="0"/>
          </a:endParaRPr>
        </a:p>
      </dgm:t>
    </dgm:pt>
    <dgm:pt modelId="{E1DA10FA-3D9A-42DF-B81E-2D6295A89E1D}" type="sibTrans" cxnId="{2E3C6A99-8E82-4C5F-B814-B719A41019E7}">
      <dgm:prSet/>
      <dgm:spPr/>
      <dgm:t>
        <a:bodyPr/>
        <a:lstStyle/>
        <a:p>
          <a:endParaRPr lang="en-IN" sz="2000" b="1">
            <a:solidFill>
              <a:schemeClr val="tx1"/>
            </a:solidFill>
            <a:latin typeface="Comic Sans MS" pitchFamily="66" charset="0"/>
          </a:endParaRPr>
        </a:p>
      </dgm:t>
    </dgm:pt>
    <dgm:pt modelId="{54200900-8324-4A43-9AAB-B7A9932959E4}">
      <dgm:prSet phldrT="[Text]" custT="1"/>
      <dgm:spPr/>
      <dgm:t>
        <a:bodyPr/>
        <a:lstStyle/>
        <a:p>
          <a:r>
            <a:rPr lang="en-US" sz="3200" b="1" dirty="0" smtClean="0">
              <a:solidFill>
                <a:schemeClr val="tx1"/>
              </a:solidFill>
              <a:latin typeface="Comic Sans MS" pitchFamily="66" charset="0"/>
            </a:rPr>
            <a:t>PGE1</a:t>
          </a:r>
        </a:p>
        <a:p>
          <a:r>
            <a:rPr lang="en-US" sz="3200" b="1" dirty="0" err="1" smtClean="0">
              <a:solidFill>
                <a:schemeClr val="tx1"/>
              </a:solidFill>
              <a:latin typeface="Comic Sans MS" pitchFamily="66" charset="0"/>
            </a:rPr>
            <a:t>Misoprostol</a:t>
          </a:r>
          <a:endParaRPr lang="en-IN" sz="3200" b="1" dirty="0">
            <a:solidFill>
              <a:schemeClr val="tx1"/>
            </a:solidFill>
            <a:latin typeface="Comic Sans MS" pitchFamily="66" charset="0"/>
          </a:endParaRPr>
        </a:p>
      </dgm:t>
    </dgm:pt>
    <dgm:pt modelId="{A29D857E-105D-4301-B893-DB42D536121C}" type="parTrans" cxnId="{668C9FFD-39DD-4F93-BEFD-5BCBC1BF9AAD}">
      <dgm:prSet/>
      <dgm:spPr/>
      <dgm:t>
        <a:bodyPr/>
        <a:lstStyle/>
        <a:p>
          <a:endParaRPr lang="en-IN" sz="2000" b="1">
            <a:solidFill>
              <a:schemeClr val="tx1"/>
            </a:solidFill>
            <a:latin typeface="Comic Sans MS" pitchFamily="66" charset="0"/>
          </a:endParaRPr>
        </a:p>
      </dgm:t>
    </dgm:pt>
    <dgm:pt modelId="{1CBBFA85-11E7-445A-8950-FF26DF16FC84}" type="sibTrans" cxnId="{668C9FFD-39DD-4F93-BEFD-5BCBC1BF9AAD}">
      <dgm:prSet/>
      <dgm:spPr/>
      <dgm:t>
        <a:bodyPr/>
        <a:lstStyle/>
        <a:p>
          <a:endParaRPr lang="en-IN" sz="2000" b="1">
            <a:solidFill>
              <a:schemeClr val="tx1"/>
            </a:solidFill>
            <a:latin typeface="Comic Sans MS" pitchFamily="66" charset="0"/>
          </a:endParaRPr>
        </a:p>
      </dgm:t>
    </dgm:pt>
    <dgm:pt modelId="{5776B1D1-1683-4FA0-80B7-E8B782FE96D9}">
      <dgm:prSet phldrT="[Text]" custT="1"/>
      <dgm:spPr/>
      <dgm:t>
        <a:bodyPr/>
        <a:lstStyle/>
        <a:p>
          <a:r>
            <a:rPr lang="en-US" sz="3200" b="1" dirty="0" smtClean="0">
              <a:solidFill>
                <a:schemeClr val="tx1"/>
              </a:solidFill>
              <a:latin typeface="Comic Sans MS" pitchFamily="66" charset="0"/>
            </a:rPr>
            <a:t>PGE2</a:t>
          </a:r>
        </a:p>
        <a:p>
          <a:r>
            <a:rPr lang="en-US" sz="3200" b="1" dirty="0" err="1" smtClean="0">
              <a:solidFill>
                <a:schemeClr val="tx1"/>
              </a:solidFill>
              <a:latin typeface="Comic Sans MS" pitchFamily="66" charset="0"/>
            </a:rPr>
            <a:t>Dinoprostone</a:t>
          </a:r>
          <a:endParaRPr lang="en-US" sz="3200" b="1" dirty="0" smtClean="0">
            <a:solidFill>
              <a:schemeClr val="tx1"/>
            </a:solidFill>
            <a:latin typeface="Comic Sans MS" pitchFamily="66" charset="0"/>
          </a:endParaRPr>
        </a:p>
        <a:p>
          <a:r>
            <a:rPr lang="en-US" sz="3200" b="1" dirty="0" smtClean="0">
              <a:solidFill>
                <a:schemeClr val="tx1"/>
              </a:solidFill>
              <a:latin typeface="Comic Sans MS" pitchFamily="66" charset="0"/>
            </a:rPr>
            <a:t>(</a:t>
          </a:r>
          <a:r>
            <a:rPr lang="en-US" sz="3200" b="1" dirty="0" err="1" smtClean="0">
              <a:solidFill>
                <a:schemeClr val="tx1"/>
              </a:solidFill>
              <a:latin typeface="Comic Sans MS" pitchFamily="66" charset="0"/>
            </a:rPr>
            <a:t>Cerviprime</a:t>
          </a:r>
          <a:r>
            <a:rPr lang="en-US" sz="3200" b="1" dirty="0" smtClean="0">
              <a:solidFill>
                <a:schemeClr val="tx1"/>
              </a:solidFill>
              <a:latin typeface="Comic Sans MS" pitchFamily="66" charset="0"/>
            </a:rPr>
            <a:t>)</a:t>
          </a:r>
          <a:endParaRPr lang="en-IN" sz="3200" b="1" dirty="0">
            <a:solidFill>
              <a:schemeClr val="tx1"/>
            </a:solidFill>
            <a:latin typeface="Comic Sans MS" pitchFamily="66" charset="0"/>
          </a:endParaRPr>
        </a:p>
      </dgm:t>
    </dgm:pt>
    <dgm:pt modelId="{E95AEF23-1B51-4422-9DFA-50DAA51F3154}" type="parTrans" cxnId="{F4F83DDD-6CEF-458A-9CE8-4167C862A2F3}">
      <dgm:prSet/>
      <dgm:spPr/>
      <dgm:t>
        <a:bodyPr/>
        <a:lstStyle/>
        <a:p>
          <a:endParaRPr lang="en-IN" sz="2000" b="1">
            <a:solidFill>
              <a:schemeClr val="tx1"/>
            </a:solidFill>
            <a:latin typeface="Comic Sans MS" pitchFamily="66" charset="0"/>
          </a:endParaRPr>
        </a:p>
      </dgm:t>
    </dgm:pt>
    <dgm:pt modelId="{9DA50483-1650-45C9-A689-F3D8772E20AB}" type="sibTrans" cxnId="{F4F83DDD-6CEF-458A-9CE8-4167C862A2F3}">
      <dgm:prSet/>
      <dgm:spPr/>
      <dgm:t>
        <a:bodyPr/>
        <a:lstStyle/>
        <a:p>
          <a:endParaRPr lang="en-IN" sz="2000" b="1">
            <a:solidFill>
              <a:schemeClr val="tx1"/>
            </a:solidFill>
            <a:latin typeface="Comic Sans MS" pitchFamily="66" charset="0"/>
          </a:endParaRPr>
        </a:p>
      </dgm:t>
    </dgm:pt>
    <dgm:pt modelId="{3697F44C-F773-4A20-B8A5-2FFFCC579796}" type="pres">
      <dgm:prSet presAssocID="{38505FDC-D59C-4290-8F02-1E08E062D57C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IN"/>
        </a:p>
      </dgm:t>
    </dgm:pt>
    <dgm:pt modelId="{35605776-27D9-4803-B285-FE58700D7ED3}" type="pres">
      <dgm:prSet presAssocID="{D56E5E16-FCB1-4BE0-91F6-B530315D327C}" presName="hierRoot1" presStyleCnt="0"/>
      <dgm:spPr/>
    </dgm:pt>
    <dgm:pt modelId="{B1A24A86-AF0C-4D9B-BEFA-C5348644C6BC}" type="pres">
      <dgm:prSet presAssocID="{D56E5E16-FCB1-4BE0-91F6-B530315D327C}" presName="composite" presStyleCnt="0"/>
      <dgm:spPr/>
    </dgm:pt>
    <dgm:pt modelId="{76AE9C98-8AAE-4584-BB9A-621AF1F6A064}" type="pres">
      <dgm:prSet presAssocID="{D56E5E16-FCB1-4BE0-91F6-B530315D327C}" presName="background" presStyleLbl="node0" presStyleIdx="0" presStyleCnt="1"/>
      <dgm:spPr/>
    </dgm:pt>
    <dgm:pt modelId="{4FF7C7EF-8D1C-492C-9156-DC0FB11AAA29}" type="pres">
      <dgm:prSet presAssocID="{D56E5E16-FCB1-4BE0-91F6-B530315D327C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AC64FD6E-0C56-4F2C-89D5-958675377F1F}" type="pres">
      <dgm:prSet presAssocID="{D56E5E16-FCB1-4BE0-91F6-B530315D327C}" presName="hierChild2" presStyleCnt="0"/>
      <dgm:spPr/>
    </dgm:pt>
    <dgm:pt modelId="{2A54E9E9-1D60-4EAB-A86B-D8A6A2695E2F}" type="pres">
      <dgm:prSet presAssocID="{A29D857E-105D-4301-B893-DB42D536121C}" presName="Name10" presStyleLbl="parChTrans1D2" presStyleIdx="0" presStyleCnt="2"/>
      <dgm:spPr/>
      <dgm:t>
        <a:bodyPr/>
        <a:lstStyle/>
        <a:p>
          <a:endParaRPr lang="en-IN"/>
        </a:p>
      </dgm:t>
    </dgm:pt>
    <dgm:pt modelId="{B59C657F-D110-445A-8F91-8B2F94693146}" type="pres">
      <dgm:prSet presAssocID="{54200900-8324-4A43-9AAB-B7A9932959E4}" presName="hierRoot2" presStyleCnt="0"/>
      <dgm:spPr/>
    </dgm:pt>
    <dgm:pt modelId="{FD948599-2906-4F13-B2B5-3E0E1D0EBB4E}" type="pres">
      <dgm:prSet presAssocID="{54200900-8324-4A43-9AAB-B7A9932959E4}" presName="composite2" presStyleCnt="0"/>
      <dgm:spPr/>
    </dgm:pt>
    <dgm:pt modelId="{20976A1A-6D27-48E6-AEB2-805300400130}" type="pres">
      <dgm:prSet presAssocID="{54200900-8324-4A43-9AAB-B7A9932959E4}" presName="background2" presStyleLbl="node2" presStyleIdx="0" presStyleCnt="2"/>
      <dgm:spPr/>
    </dgm:pt>
    <dgm:pt modelId="{3C4E43B7-1C6D-4B7D-972D-803184588D80}" type="pres">
      <dgm:prSet presAssocID="{54200900-8324-4A43-9AAB-B7A9932959E4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389C9412-3EA5-4E8B-BF29-13A9E299F51E}" type="pres">
      <dgm:prSet presAssocID="{54200900-8324-4A43-9AAB-B7A9932959E4}" presName="hierChild3" presStyleCnt="0"/>
      <dgm:spPr/>
    </dgm:pt>
    <dgm:pt modelId="{D978F1FB-E157-48FB-BA4D-9070D0E62229}" type="pres">
      <dgm:prSet presAssocID="{E95AEF23-1B51-4422-9DFA-50DAA51F3154}" presName="Name10" presStyleLbl="parChTrans1D2" presStyleIdx="1" presStyleCnt="2"/>
      <dgm:spPr/>
      <dgm:t>
        <a:bodyPr/>
        <a:lstStyle/>
        <a:p>
          <a:endParaRPr lang="en-IN"/>
        </a:p>
      </dgm:t>
    </dgm:pt>
    <dgm:pt modelId="{3E496B7B-36A8-4B6C-8ADE-45C906CAF650}" type="pres">
      <dgm:prSet presAssocID="{5776B1D1-1683-4FA0-80B7-E8B782FE96D9}" presName="hierRoot2" presStyleCnt="0"/>
      <dgm:spPr/>
    </dgm:pt>
    <dgm:pt modelId="{EB23AB4A-25D2-40EA-B22B-14FAF62D0F07}" type="pres">
      <dgm:prSet presAssocID="{5776B1D1-1683-4FA0-80B7-E8B782FE96D9}" presName="composite2" presStyleCnt="0"/>
      <dgm:spPr/>
    </dgm:pt>
    <dgm:pt modelId="{4DA10C87-441C-4D67-9BB5-E3366957EEFE}" type="pres">
      <dgm:prSet presAssocID="{5776B1D1-1683-4FA0-80B7-E8B782FE96D9}" presName="background2" presStyleLbl="node2" presStyleIdx="1" presStyleCnt="2"/>
      <dgm:spPr/>
    </dgm:pt>
    <dgm:pt modelId="{9374E1E8-B096-4F59-B521-B1484B118C33}" type="pres">
      <dgm:prSet presAssocID="{5776B1D1-1683-4FA0-80B7-E8B782FE96D9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BA6E6C30-7DF1-4A31-BCDA-D80161769995}" type="pres">
      <dgm:prSet presAssocID="{5776B1D1-1683-4FA0-80B7-E8B782FE96D9}" presName="hierChild3" presStyleCnt="0"/>
      <dgm:spPr/>
    </dgm:pt>
  </dgm:ptLst>
  <dgm:cxnLst>
    <dgm:cxn modelId="{087B6221-A335-42AB-95A8-60EC1364D9D4}" type="presOf" srcId="{5776B1D1-1683-4FA0-80B7-E8B782FE96D9}" destId="{9374E1E8-B096-4F59-B521-B1484B118C33}" srcOrd="0" destOrd="0" presId="urn:microsoft.com/office/officeart/2005/8/layout/hierarchy1"/>
    <dgm:cxn modelId="{54FD4643-6C2F-4B82-A4F0-1B7F3FE57D45}" type="presOf" srcId="{E95AEF23-1B51-4422-9DFA-50DAA51F3154}" destId="{D978F1FB-E157-48FB-BA4D-9070D0E62229}" srcOrd="0" destOrd="0" presId="urn:microsoft.com/office/officeart/2005/8/layout/hierarchy1"/>
    <dgm:cxn modelId="{6CB9F319-0BDB-43C1-AC90-2EE13E3023B1}" type="presOf" srcId="{38505FDC-D59C-4290-8F02-1E08E062D57C}" destId="{3697F44C-F773-4A20-B8A5-2FFFCC579796}" srcOrd="0" destOrd="0" presId="urn:microsoft.com/office/officeart/2005/8/layout/hierarchy1"/>
    <dgm:cxn modelId="{668C9FFD-39DD-4F93-BEFD-5BCBC1BF9AAD}" srcId="{D56E5E16-FCB1-4BE0-91F6-B530315D327C}" destId="{54200900-8324-4A43-9AAB-B7A9932959E4}" srcOrd="0" destOrd="0" parTransId="{A29D857E-105D-4301-B893-DB42D536121C}" sibTransId="{1CBBFA85-11E7-445A-8950-FF26DF16FC84}"/>
    <dgm:cxn modelId="{2E3C6A99-8E82-4C5F-B814-B719A41019E7}" srcId="{38505FDC-D59C-4290-8F02-1E08E062D57C}" destId="{D56E5E16-FCB1-4BE0-91F6-B530315D327C}" srcOrd="0" destOrd="0" parTransId="{3787B34E-0942-4A38-98D4-7E3F15CF999D}" sibTransId="{E1DA10FA-3D9A-42DF-B81E-2D6295A89E1D}"/>
    <dgm:cxn modelId="{2E6D4389-F34A-4340-BBDD-7A1D659488E0}" type="presOf" srcId="{54200900-8324-4A43-9AAB-B7A9932959E4}" destId="{3C4E43B7-1C6D-4B7D-972D-803184588D80}" srcOrd="0" destOrd="0" presId="urn:microsoft.com/office/officeart/2005/8/layout/hierarchy1"/>
    <dgm:cxn modelId="{3B9611F2-C0BD-4AFB-A122-CAFA7181A3A5}" type="presOf" srcId="{A29D857E-105D-4301-B893-DB42D536121C}" destId="{2A54E9E9-1D60-4EAB-A86B-D8A6A2695E2F}" srcOrd="0" destOrd="0" presId="urn:microsoft.com/office/officeart/2005/8/layout/hierarchy1"/>
    <dgm:cxn modelId="{F4F83DDD-6CEF-458A-9CE8-4167C862A2F3}" srcId="{D56E5E16-FCB1-4BE0-91F6-B530315D327C}" destId="{5776B1D1-1683-4FA0-80B7-E8B782FE96D9}" srcOrd="1" destOrd="0" parTransId="{E95AEF23-1B51-4422-9DFA-50DAA51F3154}" sibTransId="{9DA50483-1650-45C9-A689-F3D8772E20AB}"/>
    <dgm:cxn modelId="{CB1429F9-E01B-42D1-BFC0-ABD26A36013E}" type="presOf" srcId="{D56E5E16-FCB1-4BE0-91F6-B530315D327C}" destId="{4FF7C7EF-8D1C-492C-9156-DC0FB11AAA29}" srcOrd="0" destOrd="0" presId="urn:microsoft.com/office/officeart/2005/8/layout/hierarchy1"/>
    <dgm:cxn modelId="{9C89500E-A1FA-4E35-A0B8-5CAFB02AD6E7}" type="presParOf" srcId="{3697F44C-F773-4A20-B8A5-2FFFCC579796}" destId="{35605776-27D9-4803-B285-FE58700D7ED3}" srcOrd="0" destOrd="0" presId="urn:microsoft.com/office/officeart/2005/8/layout/hierarchy1"/>
    <dgm:cxn modelId="{888EA7FA-9CB8-4052-B956-63C9055C4086}" type="presParOf" srcId="{35605776-27D9-4803-B285-FE58700D7ED3}" destId="{B1A24A86-AF0C-4D9B-BEFA-C5348644C6BC}" srcOrd="0" destOrd="0" presId="urn:microsoft.com/office/officeart/2005/8/layout/hierarchy1"/>
    <dgm:cxn modelId="{5741E22E-3A74-46F6-BAB7-589F0D6B6AF6}" type="presParOf" srcId="{B1A24A86-AF0C-4D9B-BEFA-C5348644C6BC}" destId="{76AE9C98-8AAE-4584-BB9A-621AF1F6A064}" srcOrd="0" destOrd="0" presId="urn:microsoft.com/office/officeart/2005/8/layout/hierarchy1"/>
    <dgm:cxn modelId="{F70EEE9E-4C7A-463E-839D-B4805D941220}" type="presParOf" srcId="{B1A24A86-AF0C-4D9B-BEFA-C5348644C6BC}" destId="{4FF7C7EF-8D1C-492C-9156-DC0FB11AAA29}" srcOrd="1" destOrd="0" presId="urn:microsoft.com/office/officeart/2005/8/layout/hierarchy1"/>
    <dgm:cxn modelId="{EC33FC4C-889B-4F67-B2CD-41B16B13EF36}" type="presParOf" srcId="{35605776-27D9-4803-B285-FE58700D7ED3}" destId="{AC64FD6E-0C56-4F2C-89D5-958675377F1F}" srcOrd="1" destOrd="0" presId="urn:microsoft.com/office/officeart/2005/8/layout/hierarchy1"/>
    <dgm:cxn modelId="{4438530E-0D3C-42B6-A386-1E8CC5311B68}" type="presParOf" srcId="{AC64FD6E-0C56-4F2C-89D5-958675377F1F}" destId="{2A54E9E9-1D60-4EAB-A86B-D8A6A2695E2F}" srcOrd="0" destOrd="0" presId="urn:microsoft.com/office/officeart/2005/8/layout/hierarchy1"/>
    <dgm:cxn modelId="{EEC1A058-BBAD-43A3-B7C1-5DEACE115B8C}" type="presParOf" srcId="{AC64FD6E-0C56-4F2C-89D5-958675377F1F}" destId="{B59C657F-D110-445A-8F91-8B2F94693146}" srcOrd="1" destOrd="0" presId="urn:microsoft.com/office/officeart/2005/8/layout/hierarchy1"/>
    <dgm:cxn modelId="{AC17775F-04EF-447A-B352-0D91A4799FD0}" type="presParOf" srcId="{B59C657F-D110-445A-8F91-8B2F94693146}" destId="{FD948599-2906-4F13-B2B5-3E0E1D0EBB4E}" srcOrd="0" destOrd="0" presId="urn:microsoft.com/office/officeart/2005/8/layout/hierarchy1"/>
    <dgm:cxn modelId="{87F9446A-F381-4232-BB2E-5DA8E3476AF3}" type="presParOf" srcId="{FD948599-2906-4F13-B2B5-3E0E1D0EBB4E}" destId="{20976A1A-6D27-48E6-AEB2-805300400130}" srcOrd="0" destOrd="0" presId="urn:microsoft.com/office/officeart/2005/8/layout/hierarchy1"/>
    <dgm:cxn modelId="{741D8338-85DD-4196-AE36-7AF8C609B676}" type="presParOf" srcId="{FD948599-2906-4F13-B2B5-3E0E1D0EBB4E}" destId="{3C4E43B7-1C6D-4B7D-972D-803184588D80}" srcOrd="1" destOrd="0" presId="urn:microsoft.com/office/officeart/2005/8/layout/hierarchy1"/>
    <dgm:cxn modelId="{07994FE4-6E88-4257-AA73-A35FC85001CF}" type="presParOf" srcId="{B59C657F-D110-445A-8F91-8B2F94693146}" destId="{389C9412-3EA5-4E8B-BF29-13A9E299F51E}" srcOrd="1" destOrd="0" presId="urn:microsoft.com/office/officeart/2005/8/layout/hierarchy1"/>
    <dgm:cxn modelId="{A736EFC3-4952-41D5-B8B5-56500DFA8C9C}" type="presParOf" srcId="{AC64FD6E-0C56-4F2C-89D5-958675377F1F}" destId="{D978F1FB-E157-48FB-BA4D-9070D0E62229}" srcOrd="2" destOrd="0" presId="urn:microsoft.com/office/officeart/2005/8/layout/hierarchy1"/>
    <dgm:cxn modelId="{7ED4C669-4CF5-495F-A2CB-4B2C1921F4C4}" type="presParOf" srcId="{AC64FD6E-0C56-4F2C-89D5-958675377F1F}" destId="{3E496B7B-36A8-4B6C-8ADE-45C906CAF650}" srcOrd="3" destOrd="0" presId="urn:microsoft.com/office/officeart/2005/8/layout/hierarchy1"/>
    <dgm:cxn modelId="{575295A5-D085-4F05-A9A2-5A6A2EF1CF21}" type="presParOf" srcId="{3E496B7B-36A8-4B6C-8ADE-45C906CAF650}" destId="{EB23AB4A-25D2-40EA-B22B-14FAF62D0F07}" srcOrd="0" destOrd="0" presId="urn:microsoft.com/office/officeart/2005/8/layout/hierarchy1"/>
    <dgm:cxn modelId="{CFC61950-5E4B-4C70-8F2F-5785BDC0D866}" type="presParOf" srcId="{EB23AB4A-25D2-40EA-B22B-14FAF62D0F07}" destId="{4DA10C87-441C-4D67-9BB5-E3366957EEFE}" srcOrd="0" destOrd="0" presId="urn:microsoft.com/office/officeart/2005/8/layout/hierarchy1"/>
    <dgm:cxn modelId="{3856F232-D518-461D-A2F1-353C484A29ED}" type="presParOf" srcId="{EB23AB4A-25D2-40EA-B22B-14FAF62D0F07}" destId="{9374E1E8-B096-4F59-B521-B1484B118C33}" srcOrd="1" destOrd="0" presId="urn:microsoft.com/office/officeart/2005/8/layout/hierarchy1"/>
    <dgm:cxn modelId="{A993EC65-8F2A-4AEE-B5AB-B55E8B722505}" type="presParOf" srcId="{3E496B7B-36A8-4B6C-8ADE-45C906CAF650}" destId="{BA6E6C30-7DF1-4A31-BCDA-D80161769995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D7340-095F-449B-90F4-488A6D33D6C7}" type="datetimeFigureOut">
              <a:rPr lang="en-US" smtClean="0"/>
              <a:pPr/>
              <a:t>2/14/2018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EF4B9-9142-495C-A213-A1848CE50E38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D7340-095F-449B-90F4-488A6D33D6C7}" type="datetimeFigureOut">
              <a:rPr lang="en-US" smtClean="0"/>
              <a:pPr/>
              <a:t>2/14/2018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EF4B9-9142-495C-A213-A1848CE50E38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D7340-095F-449B-90F4-488A6D33D6C7}" type="datetimeFigureOut">
              <a:rPr lang="en-US" smtClean="0"/>
              <a:pPr/>
              <a:t>2/14/2018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EF4B9-9142-495C-A213-A1848CE50E38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D7340-095F-449B-90F4-488A6D33D6C7}" type="datetimeFigureOut">
              <a:rPr lang="en-US" smtClean="0"/>
              <a:pPr/>
              <a:t>2/14/2018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EF4B9-9142-495C-A213-A1848CE50E38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D7340-095F-449B-90F4-488A6D33D6C7}" type="datetimeFigureOut">
              <a:rPr lang="en-US" smtClean="0"/>
              <a:pPr/>
              <a:t>2/14/2018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EF4B9-9142-495C-A213-A1848CE50E38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D7340-095F-449B-90F4-488A6D33D6C7}" type="datetimeFigureOut">
              <a:rPr lang="en-US" smtClean="0"/>
              <a:pPr/>
              <a:t>2/14/2018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EF4B9-9142-495C-A213-A1848CE50E38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D7340-095F-449B-90F4-488A6D33D6C7}" type="datetimeFigureOut">
              <a:rPr lang="en-US" smtClean="0"/>
              <a:pPr/>
              <a:t>2/14/2018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EF4B9-9142-495C-A213-A1848CE50E38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D7340-095F-449B-90F4-488A6D33D6C7}" type="datetimeFigureOut">
              <a:rPr lang="en-US" smtClean="0"/>
              <a:pPr/>
              <a:t>2/14/2018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EF4B9-9142-495C-A213-A1848CE50E38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D7340-095F-449B-90F4-488A6D33D6C7}" type="datetimeFigureOut">
              <a:rPr lang="en-US" smtClean="0"/>
              <a:pPr/>
              <a:t>2/14/2018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EF4B9-9142-495C-A213-A1848CE50E38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D7340-095F-449B-90F4-488A6D33D6C7}" type="datetimeFigureOut">
              <a:rPr lang="en-US" smtClean="0"/>
              <a:pPr/>
              <a:t>2/14/2018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EF4B9-9142-495C-A213-A1848CE50E38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D7340-095F-449B-90F4-488A6D33D6C7}" type="datetimeFigureOut">
              <a:rPr lang="en-US" smtClean="0"/>
              <a:pPr/>
              <a:t>2/14/2018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EF4B9-9142-495C-A213-A1848CE50E38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2D7340-095F-449B-90F4-488A6D33D6C7}" type="datetimeFigureOut">
              <a:rPr lang="en-US" smtClean="0"/>
              <a:pPr/>
              <a:t>2/14/2018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1EF4B9-9142-495C-A213-A1848CE50E38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dissolv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28663" y="-24"/>
            <a:ext cx="7772400" cy="1470025"/>
          </a:xfrm>
        </p:spPr>
        <p:txBody>
          <a:bodyPr/>
          <a:lstStyle/>
          <a:p>
            <a:r>
              <a:rPr lang="en-US" b="1" u="sng" dirty="0" smtClean="0">
                <a:solidFill>
                  <a:schemeClr val="bg1"/>
                </a:solidFill>
                <a:latin typeface="Comic Sans MS" pitchFamily="66" charset="0"/>
              </a:rPr>
              <a:t>INDUCTION OF LABOUR</a:t>
            </a:r>
            <a:r>
              <a:rPr lang="en-US" b="1" u="sng" dirty="0" smtClean="0">
                <a:solidFill>
                  <a:schemeClr val="bg1"/>
                </a:solidFill>
              </a:rPr>
              <a:t>	</a:t>
            </a:r>
            <a:endParaRPr lang="en-IN" b="1" u="sng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5720" y="1785926"/>
            <a:ext cx="8429684" cy="2928957"/>
          </a:xfrm>
        </p:spPr>
        <p:txBody>
          <a:bodyPr>
            <a:noAutofit/>
          </a:bodyPr>
          <a:lstStyle/>
          <a:p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DR.sajda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alrubaei</a:t>
            </a:r>
            <a:endParaRPr lang="en-US" sz="3600" b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Consulatant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Ob/</a:t>
            </a:r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gyn</a:t>
            </a:r>
            <a:endParaRPr lang="en-US" sz="3600" b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r>
              <a:rPr lang="en-US" sz="3600" b="1" dirty="0" err="1" smtClean="0">
                <a:solidFill>
                  <a:schemeClr val="bg1"/>
                </a:solidFill>
                <a:latin typeface="Comic Sans MS" pitchFamily="66" charset="0"/>
              </a:rPr>
              <a:t>Prof.Basra</a:t>
            </a: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 medical College</a:t>
            </a:r>
            <a:endParaRPr lang="en-US" sz="3600" b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endParaRPr lang="en-US" sz="3600" b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endParaRPr lang="en-US" sz="3600" b="1" dirty="0" smtClean="0">
              <a:solidFill>
                <a:schemeClr val="bg1"/>
              </a:solidFill>
              <a:latin typeface="Comic Sans MS" pitchFamily="66" charset="0"/>
            </a:endParaRPr>
          </a:p>
          <a:p>
            <a:endParaRPr lang="en-IN" sz="3600" b="1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85860"/>
          </a:xfrm>
        </p:spPr>
        <p:txBody>
          <a:bodyPr/>
          <a:lstStyle/>
          <a:p>
            <a:r>
              <a:rPr lang="en-US" b="1" u="sng" dirty="0" smtClean="0">
                <a:solidFill>
                  <a:schemeClr val="bg1"/>
                </a:solidFill>
                <a:latin typeface="Comic Sans MS" pitchFamily="66" charset="0"/>
              </a:rPr>
              <a:t>Membrane sweeping</a:t>
            </a:r>
            <a:endParaRPr lang="en-IN" b="1" u="sng" dirty="0">
              <a:solidFill>
                <a:schemeClr val="bg1"/>
              </a:solidFill>
              <a:latin typeface="Comic Sans MS" pitchFamily="66" charset="0"/>
            </a:endParaRPr>
          </a:p>
        </p:txBody>
      </p:sp>
      <p:pic>
        <p:nvPicPr>
          <p:cNvPr id="4" name="Picture 3" descr="memb sweep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42974" y="1428736"/>
            <a:ext cx="6143668" cy="4420964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2098" y="1142984"/>
            <a:ext cx="4143372" cy="5572140"/>
          </a:xfrm>
        </p:spPr>
        <p:txBody>
          <a:bodyPr>
            <a:normAutofit fontScale="92500"/>
          </a:bodyPr>
          <a:lstStyle/>
          <a:p>
            <a:r>
              <a:rPr lang="en-US" sz="2400" dirty="0" smtClean="0">
                <a:latin typeface="Comic Sans MS" pitchFamily="66" charset="0"/>
              </a:rPr>
              <a:t>Its possible only if the cervix has ripened to allow the passage of one finger.</a:t>
            </a:r>
          </a:p>
          <a:p>
            <a:r>
              <a:rPr lang="en-US" sz="2400" dirty="0" smtClean="0">
                <a:latin typeface="Comic Sans MS" pitchFamily="66" charset="0"/>
              </a:rPr>
              <a:t>Insertion of a gloved finger through the cervix and it’s rotation against the wall of the uterus.</a:t>
            </a:r>
          </a:p>
          <a:p>
            <a:r>
              <a:rPr lang="en-US" sz="2400" dirty="0" smtClean="0">
                <a:latin typeface="Comic Sans MS" pitchFamily="66" charset="0"/>
              </a:rPr>
              <a:t>Its strips off the chorionic membrane from the underlying decidua </a:t>
            </a:r>
            <a:r>
              <a:rPr lang="en-US" sz="2400" dirty="0" smtClean="0">
                <a:latin typeface="Comic Sans MS" pitchFamily="66" charset="0"/>
                <a:sym typeface="Wingdings" pitchFamily="2" charset="2"/>
              </a:rPr>
              <a:t>releases PGS</a:t>
            </a:r>
          </a:p>
          <a:p>
            <a:r>
              <a:rPr lang="en-US" sz="2400" dirty="0" smtClean="0">
                <a:latin typeface="Comic Sans MS" pitchFamily="66" charset="0"/>
                <a:sym typeface="Wingdings" pitchFamily="2" charset="2"/>
              </a:rPr>
              <a:t>Placenta previa should be excluded, Accidental </a:t>
            </a:r>
            <a:r>
              <a:rPr lang="en-US" sz="2400" dirty="0" err="1" smtClean="0">
                <a:latin typeface="Comic Sans MS" pitchFamily="66" charset="0"/>
                <a:sym typeface="Wingdings" pitchFamily="2" charset="2"/>
              </a:rPr>
              <a:t>amniotomy</a:t>
            </a:r>
            <a:r>
              <a:rPr lang="en-US" sz="2400" dirty="0" smtClean="0">
                <a:latin typeface="Comic Sans MS" pitchFamily="66" charset="0"/>
                <a:sym typeface="Wingdings" pitchFamily="2" charset="2"/>
              </a:rPr>
              <a:t> is a disadvantage. </a:t>
            </a:r>
          </a:p>
          <a:p>
            <a:endParaRPr lang="en-IN" sz="2400" dirty="0">
              <a:latin typeface="Comic Sans MS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14338"/>
            <a:ext cx="8229600" cy="928694"/>
          </a:xfrm>
        </p:spPr>
        <p:txBody>
          <a:bodyPr/>
          <a:lstStyle/>
          <a:p>
            <a:r>
              <a:rPr lang="en-US" b="1" u="sng" dirty="0" smtClean="0">
                <a:solidFill>
                  <a:schemeClr val="bg1"/>
                </a:solidFill>
              </a:rPr>
              <a:t>Amniotomy</a:t>
            </a:r>
            <a:endParaRPr lang="en-IN" b="1" u="sng" dirty="0">
              <a:solidFill>
                <a:schemeClr val="bg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714480" y="3857628"/>
            <a:ext cx="7429520" cy="3000373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AROM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  <a:sym typeface="Wingdings" pitchFamily="2" charset="2"/>
              </a:rPr>
              <a:t>stretching of the cervix  &amp; separation of the membranes  release of Prostaglandins</a:t>
            </a:r>
          </a:p>
          <a:p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  <a:sym typeface="Wingdings" pitchFamily="2" charset="2"/>
              </a:rPr>
              <a:t>Depends on the state of the cervix and station of the presenting part</a:t>
            </a:r>
          </a:p>
          <a:p>
            <a:r>
              <a:rPr lang="en-US" sz="2400" b="1" dirty="0" smtClean="0">
                <a:solidFill>
                  <a:schemeClr val="bg1"/>
                </a:solidFill>
                <a:latin typeface="Comic Sans MS" pitchFamily="66" charset="0"/>
                <a:sym typeface="Wingdings" pitchFamily="2" charset="2"/>
              </a:rPr>
              <a:t>ADV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  <a:sym typeface="Wingdings" pitchFamily="2" charset="2"/>
              </a:rPr>
              <a:t>:High success rate and chance to see the amniotic fluid</a:t>
            </a:r>
          </a:p>
          <a:p>
            <a:r>
              <a:rPr lang="en-US" sz="2400" b="1" dirty="0" smtClean="0">
                <a:solidFill>
                  <a:schemeClr val="bg1"/>
                </a:solidFill>
                <a:latin typeface="Comic Sans MS" pitchFamily="66" charset="0"/>
                <a:sym typeface="Wingdings" pitchFamily="2" charset="2"/>
              </a:rPr>
              <a:t>DIS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  <a:sym typeface="Wingdings" pitchFamily="2" charset="2"/>
              </a:rPr>
              <a:t>: cannot be applied in an unfavourable cervix, possibility of cord prolapse</a:t>
            </a:r>
            <a:endParaRPr lang="en-US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Comic Sans MS" pitchFamily="66" charset="0"/>
            </a:endParaRPr>
          </a:p>
          <a:p>
            <a:endParaRPr lang="en-IN" sz="2400" dirty="0">
              <a:solidFill>
                <a:schemeClr val="tx1">
                  <a:lumMod val="95000"/>
                  <a:lumOff val="5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4" name="Picture 3" descr="Amniotic Sac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8794" y="642918"/>
            <a:ext cx="5857916" cy="3143272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328613" y="2052644"/>
            <a:ext cx="7772400" cy="1362075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chemeClr val="tx1"/>
                </a:solidFill>
                <a:latin typeface="Comic Sans MS" panose="030F0702030302020204" pitchFamily="66" charset="0"/>
              </a:rPr>
              <a:t>Balloon catheters</a:t>
            </a:r>
            <a:br>
              <a:rPr lang="en-US" b="1" smtClean="0">
                <a:solidFill>
                  <a:schemeClr val="tx1"/>
                </a:solidFill>
                <a:latin typeface="Comic Sans MS" panose="030F0702030302020204" pitchFamily="66" charset="0"/>
              </a:rPr>
            </a:br>
            <a:endParaRPr lang="en-US" smtClean="0"/>
          </a:p>
        </p:txBody>
      </p:sp>
      <p:sp>
        <p:nvSpPr>
          <p:cNvPr id="2560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3492500" cy="3024187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The </a:t>
            </a:r>
            <a:r>
              <a:rPr lang="en-US" b="1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Atad</a:t>
            </a:r>
            <a:r>
              <a:rPr lang="en-US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Ripener</a:t>
            </a:r>
            <a:r>
              <a:rPr lang="en-US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Device in place with the two balloons inflated. The uterine balloon is at the internal </a:t>
            </a:r>
            <a:r>
              <a:rPr lang="en-US" b="1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os</a:t>
            </a:r>
            <a:r>
              <a:rPr lang="en-US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and the </a:t>
            </a:r>
            <a:r>
              <a:rPr lang="en-US" b="1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cervicovaginal</a:t>
            </a:r>
            <a:r>
              <a:rPr lang="en-US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balloon is at the external </a:t>
            </a:r>
            <a:r>
              <a:rPr lang="en-US" b="1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os</a:t>
            </a:r>
            <a:r>
              <a:rPr lang="en-US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.</a:t>
            </a:r>
            <a:endParaRPr lang="en-US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2560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625" y="2786063"/>
            <a:ext cx="371475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27246865"/>
      </p:ext>
    </p:extLst>
  </p:cSld>
  <p:clrMapOvr>
    <a:masterClrMapping/>
  </p:clrMapOvr>
  <p:transition>
    <p:dissolv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14286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IN" dirty="0" smtClean="0">
                <a:latin typeface="Comic Sans MS" pitchFamily="66" charset="0"/>
              </a:rPr>
              <a:t/>
            </a:r>
            <a:br>
              <a:rPr lang="en-IN" dirty="0" smtClean="0">
                <a:latin typeface="Comic Sans MS" pitchFamily="66" charset="0"/>
              </a:rPr>
            </a:br>
            <a:r>
              <a:rPr lang="en-IN" b="1" u="sng" dirty="0" err="1" smtClean="0">
                <a:latin typeface="Comic Sans MS" pitchFamily="66" charset="0"/>
              </a:rPr>
              <a:t>Amniotomy</a:t>
            </a:r>
            <a:r>
              <a:rPr lang="en-IN" dirty="0" smtClean="0">
                <a:latin typeface="Comic Sans MS" pitchFamily="66" charset="0"/>
              </a:rPr>
              <a:t/>
            </a:r>
            <a:br>
              <a:rPr lang="en-IN" dirty="0" smtClean="0">
                <a:latin typeface="Comic Sans MS" pitchFamily="66" charset="0"/>
              </a:rPr>
            </a:br>
            <a:endParaRPr lang="en-IN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488" y="500043"/>
            <a:ext cx="6286512" cy="6357958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chemeClr val="bg1"/>
                </a:solidFill>
              </a:rPr>
              <a:t>  </a:t>
            </a:r>
          </a:p>
          <a:p>
            <a:pPr>
              <a:buNone/>
            </a:pPr>
            <a:r>
              <a:rPr lang="en-US" b="1" dirty="0" smtClean="0">
                <a:solidFill>
                  <a:schemeClr val="bg1"/>
                </a:solidFill>
                <a:latin typeface="Comic Sans MS" pitchFamily="66" charset="0"/>
              </a:rPr>
              <a:t>CONTRAINDICATIONS</a:t>
            </a:r>
            <a:r>
              <a:rPr lang="en-US" dirty="0" smtClean="0">
                <a:solidFill>
                  <a:schemeClr val="bg1"/>
                </a:solidFill>
                <a:latin typeface="Comic Sans MS" pitchFamily="66" charset="0"/>
              </a:rPr>
              <a:t>:</a:t>
            </a:r>
          </a:p>
          <a:p>
            <a:pPr>
              <a:buNone/>
            </a:pPr>
            <a:r>
              <a:rPr lang="en-US" dirty="0" smtClean="0">
                <a:latin typeface="Comic Sans MS" pitchFamily="66" charset="0"/>
              </a:rPr>
              <a:t>              1.IUD   </a:t>
            </a:r>
          </a:p>
          <a:p>
            <a:pPr>
              <a:buNone/>
            </a:pPr>
            <a:r>
              <a:rPr lang="en-US" dirty="0" smtClean="0">
                <a:latin typeface="Comic Sans MS" pitchFamily="66" charset="0"/>
              </a:rPr>
              <a:t>              2.HIV </a:t>
            </a:r>
          </a:p>
          <a:p>
            <a:pPr>
              <a:buNone/>
            </a:pPr>
            <a:r>
              <a:rPr lang="en-US" b="1" dirty="0" smtClean="0">
                <a:solidFill>
                  <a:schemeClr val="bg1"/>
                </a:solidFill>
                <a:latin typeface="Comic Sans MS" pitchFamily="66" charset="0"/>
              </a:rPr>
              <a:t>HAZARDS</a:t>
            </a:r>
            <a:r>
              <a:rPr lang="en-US" dirty="0" smtClean="0">
                <a:latin typeface="Comic Sans MS" pitchFamily="66" charset="0"/>
              </a:rPr>
              <a:t>:</a:t>
            </a:r>
          </a:p>
          <a:p>
            <a:pPr>
              <a:buNone/>
            </a:pPr>
            <a:r>
              <a:rPr lang="en-US" dirty="0" smtClean="0">
                <a:latin typeface="Comic Sans MS" pitchFamily="66" charset="0"/>
              </a:rPr>
              <a:t>               1.Cord prolapse</a:t>
            </a:r>
          </a:p>
          <a:p>
            <a:pPr>
              <a:buNone/>
            </a:pPr>
            <a:r>
              <a:rPr lang="en-US" dirty="0" smtClean="0">
                <a:latin typeface="Comic Sans MS" pitchFamily="66" charset="0"/>
              </a:rPr>
              <a:t>               2.Amnionitis</a:t>
            </a:r>
          </a:p>
          <a:p>
            <a:pPr>
              <a:buNone/>
            </a:pPr>
            <a:r>
              <a:rPr lang="en-US" dirty="0" smtClean="0">
                <a:latin typeface="Comic Sans MS" pitchFamily="66" charset="0"/>
              </a:rPr>
              <a:t>               3.Amniotic fluid 			   embolism</a:t>
            </a:r>
          </a:p>
          <a:p>
            <a:pPr>
              <a:buNone/>
            </a:pPr>
            <a:r>
              <a:rPr lang="en-US" dirty="0" smtClean="0">
                <a:latin typeface="Comic Sans MS" pitchFamily="66" charset="0"/>
              </a:rPr>
              <a:t>			4. Abruptio placentae</a:t>
            </a:r>
            <a:endParaRPr lang="en-IN" dirty="0">
              <a:latin typeface="Comic Sans MS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"/>
            <a:ext cx="8229600" cy="1142984"/>
          </a:xfrm>
        </p:spPr>
        <p:txBody>
          <a:bodyPr/>
          <a:lstStyle/>
          <a:p>
            <a:r>
              <a:rPr lang="en-US" b="1" u="sng" dirty="0" smtClean="0">
                <a:solidFill>
                  <a:schemeClr val="bg1"/>
                </a:solidFill>
                <a:latin typeface="Comic Sans MS" pitchFamily="66" charset="0"/>
              </a:rPr>
              <a:t>Prostaglandins</a:t>
            </a:r>
            <a:endParaRPr lang="en-IN" b="1" u="sng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71736" y="857232"/>
            <a:ext cx="6572264" cy="600076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sz="3300" b="1" dirty="0" smtClean="0">
                <a:solidFill>
                  <a:schemeClr val="bg1"/>
                </a:solidFill>
                <a:latin typeface="Comic Sans MS" pitchFamily="66" charset="0"/>
              </a:rPr>
              <a:t>Chemistry</a:t>
            </a:r>
            <a:r>
              <a:rPr lang="en-US" sz="3300" dirty="0" smtClean="0">
                <a:latin typeface="Comic Sans MS" pitchFamily="66" charset="0"/>
              </a:rPr>
              <a:t>:PG  is a carboxylic acid synthetised from arachidonic acid.</a:t>
            </a:r>
          </a:p>
          <a:p>
            <a:r>
              <a:rPr lang="en-US" sz="3300" b="1" dirty="0" smtClean="0">
                <a:solidFill>
                  <a:schemeClr val="bg1"/>
                </a:solidFill>
                <a:latin typeface="Comic Sans MS" pitchFamily="66" charset="0"/>
              </a:rPr>
              <a:t>Source</a:t>
            </a:r>
            <a:r>
              <a:rPr lang="en-US" sz="3300" dirty="0" smtClean="0">
                <a:latin typeface="Comic Sans MS" pitchFamily="66" charset="0"/>
              </a:rPr>
              <a:t>: menstrual fluid, endometrium, decidua and amniotic membrane</a:t>
            </a:r>
          </a:p>
          <a:p>
            <a:pPr>
              <a:buNone/>
            </a:pPr>
            <a:r>
              <a:rPr lang="en-US" sz="3300" b="1" dirty="0" smtClean="0">
                <a:latin typeface="Comic Sans MS" pitchFamily="66" charset="0"/>
              </a:rPr>
              <a:t>TYPES</a:t>
            </a:r>
          </a:p>
          <a:p>
            <a:r>
              <a:rPr lang="en-US" sz="3300" dirty="0" smtClean="0">
                <a:latin typeface="Comic Sans MS" pitchFamily="66" charset="0"/>
              </a:rPr>
              <a:t>PGE1 -amnion</a:t>
            </a:r>
          </a:p>
          <a:p>
            <a:r>
              <a:rPr lang="en-US" sz="3300" dirty="0" smtClean="0">
                <a:latin typeface="Comic Sans MS" pitchFamily="66" charset="0"/>
              </a:rPr>
              <a:t>PGE2-amnion</a:t>
            </a:r>
          </a:p>
          <a:p>
            <a:r>
              <a:rPr lang="en-US" sz="3300" dirty="0" smtClean="0">
                <a:latin typeface="Comic Sans MS" pitchFamily="66" charset="0"/>
              </a:rPr>
              <a:t>PGF2-decidua and myometrium</a:t>
            </a:r>
          </a:p>
          <a:p>
            <a:r>
              <a:rPr lang="en-US" sz="3300" dirty="0" smtClean="0">
                <a:latin typeface="Comic Sans MS" pitchFamily="66" charset="0"/>
              </a:rPr>
              <a:t>PGI2-myometrium</a:t>
            </a:r>
          </a:p>
          <a:p>
            <a:pPr>
              <a:buNone/>
            </a:pPr>
            <a:endParaRPr lang="en-US" sz="3300" dirty="0" smtClean="0">
              <a:latin typeface="Comic Sans MS" pitchFamily="66" charset="0"/>
            </a:endParaRPr>
          </a:p>
          <a:p>
            <a:endParaRPr lang="en-IN" sz="3300" dirty="0">
              <a:latin typeface="Comic Sans MS" pitchFamily="66" charset="0"/>
            </a:endParaRPr>
          </a:p>
        </p:txBody>
      </p:sp>
      <p:pic>
        <p:nvPicPr>
          <p:cNvPr id="4" name="Picture 3" descr="PGE1 &amp; E2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214743" y="857233"/>
            <a:ext cx="5715000" cy="4286279"/>
          </a:xfrm>
          <a:prstGeom prst="rect">
            <a:avLst/>
          </a:prstGeom>
          <a:solidFill>
            <a:schemeClr val="tx1">
              <a:alpha val="0"/>
            </a:schemeClr>
          </a:solidFill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5804" y="0"/>
            <a:ext cx="8229600" cy="1142984"/>
          </a:xfrm>
        </p:spPr>
        <p:txBody>
          <a:bodyPr/>
          <a:lstStyle/>
          <a:p>
            <a:r>
              <a:rPr lang="en-US" b="1" u="sng" dirty="0" smtClean="0">
                <a:solidFill>
                  <a:schemeClr val="bg1"/>
                </a:solidFill>
                <a:latin typeface="Comic Sans MS" pitchFamily="66" charset="0"/>
              </a:rPr>
              <a:t>Mechanism of action</a:t>
            </a:r>
            <a:endParaRPr lang="en-IN" b="1" u="sng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43306" y="1142984"/>
            <a:ext cx="5500695" cy="5715016"/>
          </a:xfrm>
        </p:spPr>
        <p:txBody>
          <a:bodyPr>
            <a:normAutofit fontScale="92500"/>
          </a:bodyPr>
          <a:lstStyle/>
          <a:p>
            <a:r>
              <a:rPr lang="en-US" dirty="0" smtClean="0">
                <a:latin typeface="Comic Sans MS" pitchFamily="66" charset="0"/>
              </a:rPr>
              <a:t>It causes change in the myometrial cell memb permeablity and alteration in the membrane bound calcium</a:t>
            </a:r>
          </a:p>
          <a:p>
            <a:r>
              <a:rPr lang="en-US" dirty="0" smtClean="0">
                <a:latin typeface="Comic Sans MS" pitchFamily="66" charset="0"/>
              </a:rPr>
              <a:t>It also sensitises the mometrium to the oxytocin</a:t>
            </a:r>
          </a:p>
          <a:p>
            <a:r>
              <a:rPr lang="en-US" dirty="0" smtClean="0">
                <a:latin typeface="Comic Sans MS" pitchFamily="66" charset="0"/>
              </a:rPr>
              <a:t>PGE2 has its collagenolytic activity</a:t>
            </a:r>
            <a:r>
              <a:rPr lang="en-US" dirty="0" smtClean="0">
                <a:latin typeface="Comic Sans MS" pitchFamily="66" charset="0"/>
                <a:sym typeface="Wingdings" pitchFamily="2" charset="2"/>
              </a:rPr>
              <a:t>alter the ground substance of cervixcx ripening</a:t>
            </a:r>
            <a:endParaRPr lang="en-IN" dirty="0">
              <a:latin typeface="Comic Sans MS" pitchFamily="66" charset="0"/>
            </a:endParaRPr>
          </a:p>
        </p:txBody>
      </p:sp>
      <p:pic>
        <p:nvPicPr>
          <p:cNvPr id="4" name="Picture 3" descr="mech of labor2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28670"/>
            <a:ext cx="3714743" cy="592933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303233"/>
          <a:ext cx="8186766" cy="61261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71546"/>
          </a:xfrm>
        </p:spPr>
        <p:txBody>
          <a:bodyPr/>
          <a:lstStyle/>
          <a:p>
            <a:r>
              <a:rPr lang="en-US" b="1" u="sng" dirty="0" smtClean="0">
                <a:solidFill>
                  <a:schemeClr val="bg1"/>
                </a:solidFill>
                <a:latin typeface="Comic Sans MS" pitchFamily="66" charset="0"/>
              </a:rPr>
              <a:t>How to give </a:t>
            </a:r>
            <a:r>
              <a:rPr lang="en-US" b="1" u="sng" dirty="0" err="1" smtClean="0">
                <a:solidFill>
                  <a:schemeClr val="bg1"/>
                </a:solidFill>
                <a:latin typeface="Comic Sans MS" pitchFamily="66" charset="0"/>
              </a:rPr>
              <a:t>Misoprostol</a:t>
            </a:r>
            <a:r>
              <a:rPr lang="en-US" b="1" u="sng" dirty="0" smtClean="0">
                <a:solidFill>
                  <a:schemeClr val="bg1"/>
                </a:solidFill>
                <a:latin typeface="Comic Sans MS" pitchFamily="66" charset="0"/>
              </a:rPr>
              <a:t>?</a:t>
            </a:r>
            <a:endParaRPr lang="en-IN" b="1" u="sng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71670" y="928670"/>
            <a:ext cx="7072330" cy="592933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>
                <a:latin typeface="Comic Sans MS" pitchFamily="66" charset="0"/>
              </a:rPr>
              <a:t>Dose of </a:t>
            </a:r>
            <a:r>
              <a:rPr lang="en-US" b="1" dirty="0" smtClean="0">
                <a:latin typeface="Comic Sans MS" pitchFamily="66" charset="0"/>
              </a:rPr>
              <a:t>25 micro gram </a:t>
            </a:r>
            <a:r>
              <a:rPr lang="en-US" dirty="0" smtClean="0">
                <a:latin typeface="Comic Sans MS" pitchFamily="66" charset="0"/>
              </a:rPr>
              <a:t>every 4hrly to a maximum of 6 doses can be given intravaginally</a:t>
            </a:r>
          </a:p>
          <a:p>
            <a:endParaRPr lang="en-US" dirty="0" smtClean="0">
              <a:latin typeface="Comic Sans MS" pitchFamily="66" charset="0"/>
            </a:endParaRPr>
          </a:p>
          <a:p>
            <a:r>
              <a:rPr lang="en-US" dirty="0" smtClean="0">
                <a:latin typeface="Comic Sans MS" pitchFamily="66" charset="0"/>
              </a:rPr>
              <a:t>Dose of </a:t>
            </a:r>
            <a:r>
              <a:rPr lang="en-US" b="1" dirty="0" smtClean="0">
                <a:latin typeface="Comic Sans MS" pitchFamily="66" charset="0"/>
              </a:rPr>
              <a:t>50micro gram </a:t>
            </a:r>
            <a:r>
              <a:rPr lang="en-US" dirty="0" smtClean="0">
                <a:latin typeface="Comic Sans MS" pitchFamily="66" charset="0"/>
              </a:rPr>
              <a:t>every 3hrs to a maximum of 6 doses can be given orally</a:t>
            </a:r>
          </a:p>
          <a:p>
            <a:endParaRPr lang="en-US" dirty="0" smtClean="0">
              <a:latin typeface="Comic Sans MS" pitchFamily="66" charset="0"/>
            </a:endParaRPr>
          </a:p>
          <a:p>
            <a:r>
              <a:rPr lang="en-US" dirty="0" smtClean="0">
                <a:latin typeface="Comic Sans MS" pitchFamily="66" charset="0"/>
              </a:rPr>
              <a:t>Dose of </a:t>
            </a:r>
            <a:r>
              <a:rPr lang="en-US" b="1" dirty="0" smtClean="0">
                <a:latin typeface="Comic Sans MS" pitchFamily="66" charset="0"/>
              </a:rPr>
              <a:t>25micro gram </a:t>
            </a:r>
            <a:r>
              <a:rPr lang="en-US" dirty="0" smtClean="0">
                <a:latin typeface="Comic Sans MS" pitchFamily="66" charset="0"/>
              </a:rPr>
              <a:t>every 2hrs can be given orally</a:t>
            </a:r>
          </a:p>
          <a:p>
            <a:endParaRPr lang="en-US" dirty="0" smtClean="0">
              <a:latin typeface="Comic Sans MS" pitchFamily="66" charset="0"/>
            </a:endParaRPr>
          </a:p>
          <a:p>
            <a:r>
              <a:rPr lang="en-US" b="1" dirty="0" smtClean="0">
                <a:solidFill>
                  <a:schemeClr val="bg1"/>
                </a:solidFill>
                <a:latin typeface="Comic Sans MS" pitchFamily="66" charset="0"/>
              </a:rPr>
              <a:t>Other routes of administration</a:t>
            </a:r>
            <a:r>
              <a:rPr lang="en-US" dirty="0" smtClean="0">
                <a:latin typeface="Comic Sans MS" pitchFamily="66" charset="0"/>
              </a:rPr>
              <a:t>:</a:t>
            </a:r>
          </a:p>
          <a:p>
            <a:pPr>
              <a:buNone/>
            </a:pPr>
            <a:r>
              <a:rPr lang="en-US" dirty="0" smtClean="0">
                <a:latin typeface="Comic Sans MS" pitchFamily="66" charset="0"/>
              </a:rPr>
              <a:t>           1.Buccal</a:t>
            </a:r>
          </a:p>
          <a:p>
            <a:pPr>
              <a:buNone/>
            </a:pPr>
            <a:r>
              <a:rPr lang="en-US" dirty="0" smtClean="0">
                <a:latin typeface="Comic Sans MS" pitchFamily="66" charset="0"/>
              </a:rPr>
              <a:t>           2.rectal</a:t>
            </a:r>
          </a:p>
          <a:p>
            <a:pPr>
              <a:buNone/>
            </a:pPr>
            <a:r>
              <a:rPr lang="en-US" dirty="0" smtClean="0">
                <a:latin typeface="Comic Sans MS" pitchFamily="66" charset="0"/>
              </a:rPr>
              <a:t>           3.sublingual</a:t>
            </a:r>
          </a:p>
          <a:p>
            <a:pPr>
              <a:buNone/>
            </a:pPr>
            <a:endParaRPr lang="en-IN" dirty="0">
              <a:latin typeface="Comic Sans MS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chemeClr val="bg1"/>
                </a:solidFill>
                <a:latin typeface="Comic Sans MS" pitchFamily="66" charset="0"/>
              </a:rPr>
              <a:t>Oral Vs vaginal Misoprostol</a:t>
            </a:r>
            <a:endParaRPr lang="en-IN" b="1" u="sng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852" y="1535113"/>
            <a:ext cx="3929089" cy="639762"/>
          </a:xfrm>
        </p:spPr>
        <p:txBody>
          <a:bodyPr>
            <a:normAutofit/>
          </a:bodyPr>
          <a:lstStyle/>
          <a:p>
            <a:r>
              <a:rPr lang="en-US" sz="2800" b="0" dirty="0" smtClean="0">
                <a:solidFill>
                  <a:schemeClr val="bg1"/>
                </a:solidFill>
                <a:latin typeface="Comic Sans MS" pitchFamily="66" charset="0"/>
              </a:rPr>
              <a:t>          </a:t>
            </a:r>
            <a:r>
              <a:rPr lang="en-US" sz="3200" dirty="0" smtClean="0">
                <a:solidFill>
                  <a:schemeClr val="bg1"/>
                </a:solidFill>
                <a:latin typeface="Comic Sans MS" pitchFamily="66" charset="0"/>
              </a:rPr>
              <a:t>ORAL</a:t>
            </a:r>
            <a:endParaRPr lang="en-IN" sz="32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00166" y="2174875"/>
            <a:ext cx="3286147" cy="3951288"/>
          </a:xfrm>
        </p:spPr>
        <p:txBody>
          <a:bodyPr>
            <a:normAutofit/>
          </a:bodyPr>
          <a:lstStyle/>
          <a:p>
            <a:endParaRPr lang="en-US" sz="2800" dirty="0" smtClean="0">
              <a:solidFill>
                <a:schemeClr val="bg1"/>
              </a:solidFill>
              <a:latin typeface="Comic Sans MS" pitchFamily="66" charset="0"/>
            </a:endParaRPr>
          </a:p>
          <a:p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</a:rPr>
              <a:t>Less</a:t>
            </a:r>
            <a:r>
              <a:rPr lang="en-US" sz="2800" dirty="0" smtClean="0">
                <a:latin typeface="Comic Sans MS" pitchFamily="66" charset="0"/>
              </a:rPr>
              <a:t> effective when compared to vaginal PG </a:t>
            </a:r>
          </a:p>
          <a:p>
            <a:endParaRPr lang="en-US" sz="2800" dirty="0" smtClean="0">
              <a:latin typeface="Comic Sans MS" pitchFamily="66" charset="0"/>
            </a:endParaRPr>
          </a:p>
          <a:p>
            <a:r>
              <a:rPr lang="en-US" sz="2800" dirty="0" smtClean="0">
                <a:latin typeface="Comic Sans MS" pitchFamily="66" charset="0"/>
              </a:rPr>
              <a:t>Chance of fetal distress is 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</a:rPr>
              <a:t>less</a:t>
            </a:r>
            <a:endParaRPr lang="en-IN" sz="28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72065" y="1535113"/>
            <a:ext cx="3429025" cy="639762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Comic Sans MS" pitchFamily="66" charset="0"/>
              </a:rPr>
              <a:t>    VAGINAL</a:t>
            </a:r>
            <a:endParaRPr lang="en-IN" sz="32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00628" y="2174875"/>
            <a:ext cx="4143372" cy="3951288"/>
          </a:xfrm>
        </p:spPr>
        <p:txBody>
          <a:bodyPr>
            <a:normAutofit/>
          </a:bodyPr>
          <a:lstStyle/>
          <a:p>
            <a:endParaRPr lang="en-US" sz="2800" dirty="0" smtClean="0">
              <a:solidFill>
                <a:schemeClr val="bg1"/>
              </a:solidFill>
              <a:latin typeface="Comic Sans MS" pitchFamily="66" charset="0"/>
            </a:endParaRPr>
          </a:p>
          <a:p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</a:rPr>
              <a:t>More</a:t>
            </a:r>
            <a:r>
              <a:rPr lang="en-US" sz="2800" dirty="0" smtClean="0">
                <a:latin typeface="Comic Sans MS" pitchFamily="66" charset="0"/>
              </a:rPr>
              <a:t> effective when compared to oral route</a:t>
            </a:r>
          </a:p>
          <a:p>
            <a:endParaRPr lang="en-US" sz="2800" dirty="0" smtClean="0">
              <a:latin typeface="Comic Sans MS" pitchFamily="66" charset="0"/>
            </a:endParaRPr>
          </a:p>
          <a:p>
            <a:r>
              <a:rPr lang="en-US" sz="2800" dirty="0" smtClean="0">
                <a:latin typeface="Comic Sans MS" pitchFamily="66" charset="0"/>
              </a:rPr>
              <a:t>Chance of fetal distress is </a:t>
            </a:r>
            <a:r>
              <a:rPr lang="en-US" sz="2800" dirty="0" smtClean="0">
                <a:solidFill>
                  <a:schemeClr val="bg1"/>
                </a:solidFill>
                <a:latin typeface="Comic Sans MS" pitchFamily="66" charset="0"/>
              </a:rPr>
              <a:t>more</a:t>
            </a:r>
            <a:endParaRPr lang="en-IN" sz="28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 rot="5400000">
            <a:off x="2714612" y="3786190"/>
            <a:ext cx="428628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4422"/>
          </a:xfrm>
        </p:spPr>
        <p:txBody>
          <a:bodyPr/>
          <a:lstStyle/>
          <a:p>
            <a:r>
              <a:rPr lang="en-US" b="1" u="sng" dirty="0" smtClean="0">
                <a:solidFill>
                  <a:schemeClr val="bg1"/>
                </a:solidFill>
                <a:latin typeface="Comic Sans MS" pitchFamily="66" charset="0"/>
              </a:rPr>
              <a:t>Dinoprostone</a:t>
            </a:r>
            <a:endParaRPr lang="en-IN" b="1" u="sng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0298" y="1142985"/>
            <a:ext cx="6643703" cy="5715016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Vaginal gel 0.5mg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can be</a:t>
            </a:r>
            <a:r>
              <a:rPr lang="en-US" dirty="0" smtClean="0"/>
              <a:t> given intracervically</a:t>
            </a:r>
            <a:r>
              <a:rPr lang="en-US" dirty="0" smtClean="0">
                <a:latin typeface="Comic Sans MS" pitchFamily="66" charset="0"/>
              </a:rPr>
              <a:t>.</a:t>
            </a:r>
          </a:p>
          <a:p>
            <a:r>
              <a:rPr lang="en-US" dirty="0" smtClean="0">
                <a:latin typeface="Comic Sans MS" pitchFamily="66" charset="0"/>
              </a:rPr>
              <a:t>It </a:t>
            </a:r>
            <a:r>
              <a:rPr lang="en-US" dirty="0" smtClean="0"/>
              <a:t>can be repeated after 6 hrs for 3 – 4 doses if required</a:t>
            </a:r>
          </a:p>
          <a:p>
            <a:r>
              <a:rPr lang="en-US" dirty="0" smtClean="0"/>
              <a:t>V</a:t>
            </a:r>
            <a:r>
              <a:rPr lang="en-US" dirty="0" smtClean="0">
                <a:latin typeface="Comic Sans MS" pitchFamily="66" charset="0"/>
              </a:rPr>
              <a:t>aginal tab 3 mg can be given in the posterior fornix followed by 3mg after 6-8 hrs to a maximum dose of 6mg </a:t>
            </a:r>
          </a:p>
          <a:p>
            <a:r>
              <a:rPr lang="en-US" dirty="0" smtClean="0">
                <a:latin typeface="Comic Sans MS" pitchFamily="66" charset="0"/>
              </a:rPr>
              <a:t>Vaginal pessary releasing dinoprostone  10mg over 24hrs.It is removed when cx ripening is adequate</a:t>
            </a:r>
            <a:endParaRPr lang="en-IN" dirty="0"/>
          </a:p>
        </p:txBody>
      </p:sp>
      <p:pic>
        <p:nvPicPr>
          <p:cNvPr id="4" name="Picture 3" descr="Cerviprime Gel duøng trong coå töû cung_51193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-1899189" y="2684951"/>
            <a:ext cx="6362217" cy="1420895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>
                <a:solidFill>
                  <a:schemeClr val="bg1"/>
                </a:solidFill>
                <a:latin typeface="Comic Sans MS" pitchFamily="66" charset="0"/>
              </a:rPr>
              <a:t>What is Induction of Labour?</a:t>
            </a:r>
            <a:r>
              <a:rPr lang="en-US" b="1" u="sng" dirty="0" smtClean="0">
                <a:latin typeface="Comic Sans MS" pitchFamily="66" charset="0"/>
              </a:rPr>
              <a:t>	</a:t>
            </a:r>
            <a:endParaRPr lang="en-IN" b="1" u="sng" dirty="0"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4480" y="1714489"/>
            <a:ext cx="7429520" cy="3857653"/>
          </a:xfrm>
        </p:spPr>
        <p:txBody>
          <a:bodyPr/>
          <a:lstStyle/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Induction of labor is the artificial initiation of labour mechanism prior to its spontaneous onset</a:t>
            </a:r>
            <a:r>
              <a:rPr lang="en-US" dirty="0" smtClean="0">
                <a:latin typeface="Comic Sans MS" pitchFamily="66" charset="0"/>
              </a:rPr>
              <a:t>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5804" y="274638"/>
            <a:ext cx="8229600" cy="1143000"/>
          </a:xfrm>
        </p:spPr>
        <p:txBody>
          <a:bodyPr/>
          <a:lstStyle/>
          <a:p>
            <a:r>
              <a:rPr lang="en-US" b="1" u="sng" dirty="0" smtClean="0">
                <a:solidFill>
                  <a:schemeClr val="bg1"/>
                </a:solidFill>
                <a:latin typeface="Comic Sans MS" pitchFamily="66" charset="0"/>
              </a:rPr>
              <a:t>Misoprostol Vs Dinoprostone</a:t>
            </a:r>
            <a:endParaRPr lang="en-IN" b="1" u="sng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3200" dirty="0" smtClean="0"/>
              <a:t>Cheap &amp; cost effective</a:t>
            </a:r>
          </a:p>
          <a:p>
            <a:r>
              <a:rPr lang="en-US" sz="3200" dirty="0" smtClean="0"/>
              <a:t>Stable at room temp</a:t>
            </a:r>
          </a:p>
          <a:p>
            <a:r>
              <a:rPr lang="en-US" sz="3200" dirty="0" smtClean="0"/>
              <a:t>Easy to administer</a:t>
            </a:r>
          </a:p>
          <a:p>
            <a:endParaRPr lang="en-US" sz="3200" dirty="0" smtClean="0"/>
          </a:p>
          <a:p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3200" dirty="0" smtClean="0"/>
              <a:t>Costly</a:t>
            </a:r>
          </a:p>
          <a:p>
            <a:r>
              <a:rPr lang="en-US" sz="3200" dirty="0" smtClean="0"/>
              <a:t>Need refrigeration</a:t>
            </a:r>
          </a:p>
          <a:p>
            <a:endParaRPr lang="en-IN" dirty="0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2035952" y="3750471"/>
            <a:ext cx="492922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chemeClr val="bg1"/>
                </a:solidFill>
                <a:latin typeface="Comic Sans MS" pitchFamily="66" charset="0"/>
              </a:rPr>
              <a:t>Contraindications of PGs</a:t>
            </a:r>
            <a:endParaRPr lang="en-IN" b="1" u="sng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43306" y="1643051"/>
            <a:ext cx="5043495" cy="4525963"/>
          </a:xfrm>
        </p:spPr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Bronchial asthma</a:t>
            </a:r>
          </a:p>
          <a:p>
            <a:r>
              <a:rPr lang="en-US" dirty="0" smtClean="0">
                <a:latin typeface="Comic Sans MS" pitchFamily="66" charset="0"/>
              </a:rPr>
              <a:t>Pulmonary disease</a:t>
            </a:r>
          </a:p>
          <a:p>
            <a:r>
              <a:rPr lang="en-US" dirty="0" smtClean="0">
                <a:latin typeface="Comic Sans MS" pitchFamily="66" charset="0"/>
              </a:rPr>
              <a:t>Previous uterine scar is relatively contraindicated</a:t>
            </a:r>
          </a:p>
          <a:p>
            <a:endParaRPr lang="en-US" dirty="0" smtClean="0">
              <a:latin typeface="Comic Sans MS" pitchFamily="66" charset="0"/>
            </a:endParaRPr>
          </a:p>
          <a:p>
            <a:endParaRPr lang="en-IN" dirty="0">
              <a:latin typeface="Comic Sans MS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oxytoci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85784" y="285728"/>
            <a:ext cx="5178154" cy="657227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42908" y="0"/>
            <a:ext cx="8229600" cy="1000108"/>
          </a:xfrm>
        </p:spPr>
        <p:txBody>
          <a:bodyPr/>
          <a:lstStyle/>
          <a:p>
            <a:pPr algn="r"/>
            <a:r>
              <a:rPr lang="en-US" b="1" u="sng" dirty="0" smtClean="0">
                <a:solidFill>
                  <a:schemeClr val="bg1"/>
                </a:solidFill>
                <a:latin typeface="Comic Sans MS" pitchFamily="66" charset="0"/>
              </a:rPr>
              <a:t>Oxytocin</a:t>
            </a:r>
            <a:endParaRPr lang="en-IN" b="1" u="sng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29124" y="928670"/>
            <a:ext cx="4714876" cy="5929330"/>
          </a:xfrm>
        </p:spPr>
        <p:txBody>
          <a:bodyPr>
            <a:noAutofit/>
          </a:bodyPr>
          <a:lstStyle/>
          <a:p>
            <a:r>
              <a:rPr lang="en-US" sz="2400" dirty="0" smtClean="0">
                <a:latin typeface="Comic Sans MS" pitchFamily="66" charset="0"/>
              </a:rPr>
              <a:t>It’s a nanopeptide synthetised in the supra optic and paraventricular nuclei of the hypothalamus.</a:t>
            </a:r>
          </a:p>
          <a:p>
            <a:r>
              <a:rPr lang="en-US" sz="2400" dirty="0" smtClean="0">
                <a:latin typeface="Comic Sans MS" pitchFamily="66" charset="0"/>
              </a:rPr>
              <a:t>Half life of 3-4 mins and duration of action 20 mins</a:t>
            </a:r>
            <a:endParaRPr lang="en-IN" sz="2400" dirty="0" smtClean="0"/>
          </a:p>
          <a:p>
            <a:r>
              <a:rPr lang="en-IN" sz="2400" dirty="0" err="1" smtClean="0">
                <a:latin typeface="Comic Sans MS" pitchFamily="66" charset="0"/>
              </a:rPr>
              <a:t>Oxytocin</a:t>
            </a:r>
            <a:r>
              <a:rPr lang="en-IN" sz="2400" dirty="0" smtClean="0">
                <a:latin typeface="Comic Sans MS" pitchFamily="66" charset="0"/>
              </a:rPr>
              <a:t> is used very commonly to achieve induction of labour. </a:t>
            </a:r>
          </a:p>
          <a:p>
            <a:r>
              <a:rPr lang="en-IN" sz="2400" dirty="0" smtClean="0">
                <a:latin typeface="Comic Sans MS" pitchFamily="66" charset="0"/>
              </a:rPr>
              <a:t>The </a:t>
            </a:r>
            <a:r>
              <a:rPr lang="en-IN" sz="2400" b="1" dirty="0" smtClean="0">
                <a:solidFill>
                  <a:schemeClr val="bg1"/>
                </a:solidFill>
                <a:latin typeface="Comic Sans MS" pitchFamily="66" charset="0"/>
              </a:rPr>
              <a:t>objective</a:t>
            </a:r>
            <a:r>
              <a:rPr lang="en-IN" sz="2400" dirty="0" smtClean="0">
                <a:latin typeface="Comic Sans MS" pitchFamily="66" charset="0"/>
              </a:rPr>
              <a:t> is to produce uterine contractions that effectively produce cervical change and descent of the presenting part. </a:t>
            </a:r>
          </a:p>
          <a:p>
            <a:pPr>
              <a:buNone/>
            </a:pPr>
            <a:endParaRPr lang="en-US" sz="2400" dirty="0" smtClean="0">
              <a:latin typeface="Comic Sans MS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4356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Comic Sans MS" pitchFamily="66" charset="0"/>
              </a:rPr>
              <a:t>Mode of Action</a:t>
            </a:r>
            <a:endParaRPr lang="en-IN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85918" y="714356"/>
            <a:ext cx="7358082" cy="6143644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>
                <a:latin typeface="Comic Sans MS" pitchFamily="66" charset="0"/>
              </a:rPr>
              <a:t>  1.It acts throgh the receptor and voltage gated calcium channel</a:t>
            </a:r>
            <a:r>
              <a:rPr lang="en-US" dirty="0" smtClean="0">
                <a:latin typeface="Comic Sans MS" pitchFamily="66" charset="0"/>
                <a:sym typeface="Wingdings" pitchFamily="2" charset="2"/>
              </a:rPr>
              <a:t>myometrial contraction</a:t>
            </a:r>
          </a:p>
          <a:p>
            <a:pPr>
              <a:buNone/>
            </a:pPr>
            <a:endParaRPr lang="en-US" dirty="0" smtClean="0">
              <a:latin typeface="Comic Sans MS" pitchFamily="66" charset="0"/>
              <a:sym typeface="Wingdings" pitchFamily="2" charset="2"/>
            </a:endParaRPr>
          </a:p>
          <a:p>
            <a:pPr>
              <a:buNone/>
            </a:pPr>
            <a:r>
              <a:rPr lang="en-US" dirty="0" smtClean="0">
                <a:latin typeface="Comic Sans MS" pitchFamily="66" charset="0"/>
                <a:sym typeface="Wingdings" pitchFamily="2" charset="2"/>
              </a:rPr>
              <a:t> 2.It stimulates amniotic and decidual PG production</a:t>
            </a:r>
          </a:p>
          <a:p>
            <a:pPr>
              <a:buNone/>
            </a:pPr>
            <a:r>
              <a:rPr lang="en-US" sz="3600" b="1" dirty="0" smtClean="0">
                <a:solidFill>
                  <a:schemeClr val="bg1"/>
                </a:solidFill>
                <a:latin typeface="Comic Sans MS" pitchFamily="66" charset="0"/>
              </a:rPr>
              <a:t>Preparations</a:t>
            </a:r>
            <a:endParaRPr lang="en-IN" sz="3600" b="1" dirty="0" smtClean="0">
              <a:latin typeface="Comic Sans MS" pitchFamily="66" charset="0"/>
            </a:endParaRPr>
          </a:p>
          <a:p>
            <a:r>
              <a:rPr lang="en-US" dirty="0" smtClean="0">
                <a:latin typeface="Comic Sans MS" pitchFamily="66" charset="0"/>
              </a:rPr>
              <a:t>Available in ampoules containing 5IU/ml</a:t>
            </a:r>
          </a:p>
          <a:p>
            <a:r>
              <a:rPr lang="en-US" dirty="0" smtClean="0">
                <a:latin typeface="Comic Sans MS" pitchFamily="66" charset="0"/>
              </a:rPr>
              <a:t>Buccal tab containing 50IU/ml</a:t>
            </a:r>
          </a:p>
          <a:p>
            <a:r>
              <a:rPr lang="en-US" dirty="0" smtClean="0">
                <a:latin typeface="Comic Sans MS" pitchFamily="66" charset="0"/>
              </a:rPr>
              <a:t>Nasal solution containing 40units/ml</a:t>
            </a:r>
          </a:p>
          <a:p>
            <a:pPr>
              <a:buNone/>
            </a:pPr>
            <a:r>
              <a:rPr lang="en-US" sz="3600" b="1" dirty="0" smtClean="0">
                <a:solidFill>
                  <a:schemeClr val="bg1"/>
                </a:solidFill>
              </a:rPr>
              <a:t>  Routes of administration</a:t>
            </a:r>
            <a:r>
              <a:rPr lang="en-US" dirty="0" smtClean="0"/>
              <a:t>:</a:t>
            </a:r>
          </a:p>
          <a:p>
            <a:r>
              <a:rPr lang="en-US" dirty="0" smtClean="0">
                <a:latin typeface="Comic Sans MS" pitchFamily="66" charset="0"/>
              </a:rPr>
              <a:t>1.I.V infusion</a:t>
            </a:r>
          </a:p>
          <a:p>
            <a:r>
              <a:rPr lang="en-US" dirty="0" smtClean="0">
                <a:latin typeface="Comic Sans MS" pitchFamily="66" charset="0"/>
              </a:rPr>
              <a:t>Intra muscular</a:t>
            </a:r>
          </a:p>
          <a:p>
            <a:r>
              <a:rPr lang="en-US" dirty="0" smtClean="0">
                <a:latin typeface="Comic Sans MS" pitchFamily="66" charset="0"/>
              </a:rPr>
              <a:t>Buccal tablets</a:t>
            </a:r>
          </a:p>
          <a:p>
            <a:r>
              <a:rPr lang="en-US" dirty="0" smtClean="0">
                <a:latin typeface="Comic Sans MS" pitchFamily="66" charset="0"/>
              </a:rPr>
              <a:t>Nasal spray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57422" y="0"/>
            <a:ext cx="6786578" cy="7417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IN" sz="2800" dirty="0" smtClean="0">
                <a:latin typeface="Comic Sans MS" pitchFamily="66" charset="0"/>
              </a:rPr>
              <a:t>Oxytocin (syntocinon) should be used with extreme caution in </a:t>
            </a:r>
            <a:r>
              <a:rPr lang="en-IN" sz="2800" b="1" dirty="0" smtClean="0">
                <a:solidFill>
                  <a:schemeClr val="bg1"/>
                </a:solidFill>
                <a:latin typeface="Comic Sans MS" pitchFamily="66" charset="0"/>
              </a:rPr>
              <a:t>multiparous</a:t>
            </a:r>
            <a:r>
              <a:rPr lang="en-IN" sz="2800" dirty="0" smtClean="0">
                <a:latin typeface="Comic Sans MS" pitchFamily="66" charset="0"/>
              </a:rPr>
              <a:t> women.  </a:t>
            </a:r>
          </a:p>
          <a:p>
            <a:pPr>
              <a:buFont typeface="Wingdings" pitchFamily="2" charset="2"/>
              <a:buChar char="Ø"/>
            </a:pPr>
            <a:r>
              <a:rPr lang="en-IN" sz="2800" dirty="0" smtClean="0">
                <a:latin typeface="Comic Sans MS" pitchFamily="66" charset="0"/>
              </a:rPr>
              <a:t> Oxytocin (syntocinon) should not be started for </a:t>
            </a:r>
            <a:r>
              <a:rPr lang="en-IN" sz="2800" b="1" dirty="0" smtClean="0">
                <a:solidFill>
                  <a:schemeClr val="bg1"/>
                </a:solidFill>
                <a:latin typeface="Comic Sans MS" pitchFamily="66" charset="0"/>
              </a:rPr>
              <a:t>six hours </a:t>
            </a:r>
            <a:r>
              <a:rPr lang="en-IN" sz="2800" dirty="0" smtClean="0">
                <a:latin typeface="Comic Sans MS" pitchFamily="66" charset="0"/>
              </a:rPr>
              <a:t>following administration of vaginal prostaglandins</a:t>
            </a:r>
          </a:p>
          <a:p>
            <a:r>
              <a:rPr lang="en-IN" sz="2800" dirty="0" smtClean="0">
                <a:latin typeface="Comic Sans MS" pitchFamily="66" charset="0"/>
              </a:rPr>
              <a:t> </a:t>
            </a:r>
          </a:p>
          <a:p>
            <a:pPr>
              <a:buFont typeface="Wingdings" pitchFamily="2" charset="2"/>
              <a:buChar char="Ø"/>
            </a:pPr>
            <a:r>
              <a:rPr lang="en-IN" sz="2800" dirty="0" smtClean="0">
                <a:latin typeface="Comic Sans MS" pitchFamily="66" charset="0"/>
              </a:rPr>
              <a:t> If a trial of labour is judged safe then Oxytocin may be used.</a:t>
            </a:r>
          </a:p>
          <a:p>
            <a:r>
              <a:rPr lang="en-IN" sz="2800" dirty="0" smtClean="0">
                <a:latin typeface="Comic Sans MS" pitchFamily="66" charset="0"/>
              </a:rPr>
              <a:t> </a:t>
            </a:r>
          </a:p>
          <a:p>
            <a:pPr>
              <a:buFont typeface="Wingdings" pitchFamily="2" charset="2"/>
              <a:buChar char="Ø"/>
            </a:pPr>
            <a:r>
              <a:rPr lang="en-IN" sz="2800" dirty="0" smtClean="0">
                <a:latin typeface="Comic Sans MS" pitchFamily="66" charset="0"/>
              </a:rPr>
              <a:t> Oxytocin should be used with caution with </a:t>
            </a:r>
            <a:r>
              <a:rPr lang="en-IN" sz="2800" b="1" dirty="0" smtClean="0">
                <a:solidFill>
                  <a:schemeClr val="bg1"/>
                </a:solidFill>
                <a:latin typeface="Comic Sans MS" pitchFamily="66" charset="0"/>
              </a:rPr>
              <a:t>a previous uterine scar</a:t>
            </a:r>
            <a:r>
              <a:rPr lang="en-IN" sz="2800" dirty="0" smtClean="0">
                <a:latin typeface="Comic Sans MS" pitchFamily="66" charset="0"/>
              </a:rPr>
              <a:t>. </a:t>
            </a:r>
          </a:p>
          <a:p>
            <a:pPr>
              <a:buFont typeface="Wingdings" pitchFamily="2" charset="2"/>
              <a:buChar char="Ø"/>
            </a:pPr>
            <a:endParaRPr lang="en-IN" sz="2800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Ø"/>
            </a:pPr>
            <a:r>
              <a:rPr lang="en-IN" sz="2800" dirty="0" smtClean="0">
                <a:latin typeface="Comic Sans MS" pitchFamily="66" charset="0"/>
              </a:rPr>
              <a:t> Oxytocin should always be used in conjunction with the </a:t>
            </a:r>
            <a:r>
              <a:rPr lang="en-IN" sz="2800" b="1" dirty="0" err="1" smtClean="0">
                <a:solidFill>
                  <a:schemeClr val="bg1"/>
                </a:solidFill>
                <a:latin typeface="Comic Sans MS" pitchFamily="66" charset="0"/>
              </a:rPr>
              <a:t>partogram</a:t>
            </a:r>
            <a:r>
              <a:rPr lang="en-IN" sz="2800" dirty="0" smtClean="0">
                <a:latin typeface="Comic Sans MS" pitchFamily="66" charset="0"/>
              </a:rPr>
              <a:t> once in established labour. </a:t>
            </a:r>
          </a:p>
          <a:p>
            <a:r>
              <a:rPr lang="en-IN" sz="2800" dirty="0" smtClean="0">
                <a:latin typeface="Comic Sans MS" pitchFamily="66" charset="0"/>
              </a:rPr>
              <a:t>	</a:t>
            </a:r>
            <a:endParaRPr lang="en-IN" sz="2800" dirty="0"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57224" y="571480"/>
            <a:ext cx="1000132" cy="4247317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chemeClr val="bg1"/>
                </a:solidFill>
                <a:latin typeface="AR BERKLEY" pitchFamily="2" charset="0"/>
              </a:rPr>
              <a:t>F</a:t>
            </a:r>
          </a:p>
          <a:p>
            <a:r>
              <a:rPr lang="en-US" sz="5400" dirty="0" smtClean="0">
                <a:solidFill>
                  <a:schemeClr val="bg1"/>
                </a:solidFill>
                <a:latin typeface="AR BERKLEY" pitchFamily="2" charset="0"/>
              </a:rPr>
              <a:t>A</a:t>
            </a:r>
          </a:p>
          <a:p>
            <a:r>
              <a:rPr lang="en-US" sz="5400" dirty="0" smtClean="0">
                <a:solidFill>
                  <a:schemeClr val="bg1"/>
                </a:solidFill>
                <a:latin typeface="AR BERKLEY" pitchFamily="2" charset="0"/>
              </a:rPr>
              <a:t>C</a:t>
            </a:r>
          </a:p>
          <a:p>
            <a:r>
              <a:rPr lang="en-US" sz="5400" dirty="0" smtClean="0">
                <a:solidFill>
                  <a:schemeClr val="bg1"/>
                </a:solidFill>
                <a:latin typeface="AR BERKLEY" pitchFamily="2" charset="0"/>
              </a:rPr>
              <a:t>T</a:t>
            </a:r>
          </a:p>
          <a:p>
            <a:r>
              <a:rPr lang="en-US" sz="5400" dirty="0" smtClean="0">
                <a:solidFill>
                  <a:schemeClr val="bg1"/>
                </a:solidFill>
                <a:latin typeface="AR BERKLEY" pitchFamily="2" charset="0"/>
              </a:rPr>
              <a:t>S</a:t>
            </a:r>
            <a:endParaRPr lang="en-IN" sz="5400" dirty="0">
              <a:solidFill>
                <a:schemeClr val="bg1"/>
              </a:solidFill>
              <a:latin typeface="AR BERKLEY" pitchFamily="2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latin typeface="Comic Sans MS" pitchFamily="66" charset="0"/>
              </a:rPr>
              <a:t>Advantages</a:t>
            </a:r>
            <a:endParaRPr lang="en-IN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14613" y="1357298"/>
            <a:ext cx="6429388" cy="5500702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Comic Sans MS" pitchFamily="66" charset="0"/>
              </a:rPr>
              <a:t>Cheaper and effective</a:t>
            </a:r>
          </a:p>
          <a:p>
            <a:r>
              <a:rPr lang="en-US" dirty="0" smtClean="0">
                <a:latin typeface="Comic Sans MS" pitchFamily="66" charset="0"/>
              </a:rPr>
              <a:t>Easy titrable</a:t>
            </a:r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bg1"/>
                </a:solidFill>
                <a:latin typeface="Comic Sans MS" pitchFamily="66" charset="0"/>
              </a:rPr>
              <a:t>Disadv</a:t>
            </a:r>
            <a:r>
              <a:rPr lang="en-US" dirty="0" smtClean="0">
                <a:latin typeface="Comic Sans MS" pitchFamily="66" charset="0"/>
              </a:rPr>
              <a:t>: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latin typeface="Comic Sans MS" pitchFamily="66" charset="0"/>
              </a:rPr>
              <a:t>.Needs refrigeration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>
                <a:latin typeface="Comic Sans MS" pitchFamily="66" charset="0"/>
              </a:rPr>
              <a:t>.Effectiveness less with:</a:t>
            </a:r>
          </a:p>
          <a:p>
            <a:pPr>
              <a:buNone/>
            </a:pPr>
            <a:r>
              <a:rPr lang="en-US" dirty="0" smtClean="0">
                <a:latin typeface="Comic Sans MS" pitchFamily="66" charset="0"/>
              </a:rPr>
              <a:t>                     1. less Bishop score</a:t>
            </a:r>
          </a:p>
          <a:p>
            <a:pPr>
              <a:buNone/>
            </a:pPr>
            <a:r>
              <a:rPr lang="en-US" dirty="0" smtClean="0">
                <a:latin typeface="Comic Sans MS" pitchFamily="66" charset="0"/>
              </a:rPr>
              <a:t>                    2.IUD</a:t>
            </a:r>
          </a:p>
          <a:p>
            <a:pPr>
              <a:buNone/>
            </a:pPr>
            <a:r>
              <a:rPr lang="en-US" dirty="0" smtClean="0">
                <a:latin typeface="Comic Sans MS" pitchFamily="66" charset="0"/>
              </a:rPr>
              <a:t>                    3.lesser weeks of                           pregnancy</a:t>
            </a:r>
            <a:endParaRPr lang="en-IN" dirty="0">
              <a:latin typeface="Comic Sans MS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57232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latin typeface="Comic Sans MS" pitchFamily="66" charset="0"/>
              </a:rPr>
              <a:t>Hazards of oxytocin</a:t>
            </a:r>
            <a:endParaRPr lang="en-IN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5985" y="928670"/>
            <a:ext cx="6858016" cy="592933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>
                <a:latin typeface="Comic Sans MS" pitchFamily="66" charset="0"/>
              </a:rPr>
              <a:t>Uterine hyperstimulation:   </a:t>
            </a:r>
            <a:endParaRPr lang="en-US" b="1" dirty="0" smtClean="0">
              <a:solidFill>
                <a:schemeClr val="tx1">
                  <a:lumMod val="85000"/>
                  <a:lumOff val="15000"/>
                </a:schemeClr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en-US" dirty="0" smtClean="0">
                <a:latin typeface="Comic Sans MS" pitchFamily="66" charset="0"/>
              </a:rPr>
              <a:t>     (</a:t>
            </a:r>
            <a:r>
              <a:rPr lang="en-US" b="1" dirty="0" smtClean="0">
                <a:solidFill>
                  <a:schemeClr val="bg1"/>
                </a:solidFill>
                <a:latin typeface="Comic Sans MS" pitchFamily="66" charset="0"/>
              </a:rPr>
              <a:t>Normal</a:t>
            </a:r>
            <a:r>
              <a:rPr lang="en-US" dirty="0" smtClean="0">
                <a:latin typeface="Comic Sans MS" pitchFamily="66" charset="0"/>
              </a:rPr>
              <a:t>:3 contractions in 10 mins each lasting for 45secs)</a:t>
            </a:r>
          </a:p>
          <a:p>
            <a:pPr>
              <a:buNone/>
            </a:pPr>
            <a:r>
              <a:rPr lang="en-US" dirty="0" smtClean="0">
                <a:latin typeface="Comic Sans MS" pitchFamily="66" charset="0"/>
              </a:rPr>
              <a:t>    (&gt;5 contractions in 10mins each lasting for 1min)</a:t>
            </a:r>
          </a:p>
          <a:p>
            <a:r>
              <a:rPr lang="en-US" b="1" dirty="0" smtClean="0">
                <a:latin typeface="Comic Sans MS" pitchFamily="66" charset="0"/>
              </a:rPr>
              <a:t>Water intoxication</a:t>
            </a:r>
            <a:r>
              <a:rPr lang="en-US" dirty="0" smtClean="0">
                <a:latin typeface="Comic Sans MS" pitchFamily="66" charset="0"/>
              </a:rPr>
              <a:t>:It due to</a:t>
            </a:r>
          </a:p>
          <a:p>
            <a:pPr>
              <a:buNone/>
            </a:pPr>
            <a:r>
              <a:rPr lang="en-US" dirty="0" smtClean="0">
                <a:latin typeface="Comic Sans MS" pitchFamily="66" charset="0"/>
              </a:rPr>
              <a:t>    anti diuretic action(30-    </a:t>
            </a:r>
          </a:p>
          <a:p>
            <a:pPr>
              <a:buNone/>
            </a:pPr>
            <a:r>
              <a:rPr lang="en-US" dirty="0" smtClean="0">
                <a:latin typeface="Comic Sans MS" pitchFamily="66" charset="0"/>
              </a:rPr>
              <a:t>    40IU/ml).Manifested by </a:t>
            </a:r>
          </a:p>
          <a:p>
            <a:pPr>
              <a:buNone/>
            </a:pPr>
            <a:r>
              <a:rPr lang="en-US" dirty="0" smtClean="0">
                <a:latin typeface="Comic Sans MS" pitchFamily="66" charset="0"/>
              </a:rPr>
              <a:t>    hyponatremia,confusion,coma </a:t>
            </a:r>
          </a:p>
          <a:p>
            <a:pPr>
              <a:buNone/>
            </a:pPr>
            <a:r>
              <a:rPr lang="en-US" dirty="0" smtClean="0">
                <a:latin typeface="Comic Sans MS" pitchFamily="66" charset="0"/>
              </a:rPr>
              <a:t>    and CCF</a:t>
            </a:r>
          </a:p>
          <a:p>
            <a:r>
              <a:rPr lang="en-US" dirty="0" smtClean="0">
                <a:latin typeface="Comic Sans MS" pitchFamily="66" charset="0"/>
              </a:rPr>
              <a:t>Fetal distress</a:t>
            </a:r>
          </a:p>
          <a:p>
            <a:r>
              <a:rPr lang="en-US" dirty="0" smtClean="0">
                <a:latin typeface="Comic Sans MS" pitchFamily="66" charset="0"/>
              </a:rPr>
              <a:t> Uterine rupture</a:t>
            </a:r>
          </a:p>
          <a:p>
            <a:r>
              <a:rPr lang="en-US" dirty="0" smtClean="0">
                <a:latin typeface="Comic Sans MS" pitchFamily="66" charset="0"/>
              </a:rPr>
              <a:t>Hypotension</a:t>
            </a:r>
            <a:endParaRPr lang="en-IN" dirty="0">
              <a:latin typeface="Comic Sans MS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chemeClr val="bg1"/>
                </a:solidFill>
                <a:latin typeface="Comic Sans MS" pitchFamily="66" charset="0"/>
              </a:rPr>
              <a:t>Failed Induction Of Labor</a:t>
            </a:r>
            <a:endParaRPr lang="en-IN" b="1" u="sng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71688" y="1600201"/>
            <a:ext cx="4038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If </a:t>
            </a:r>
            <a:r>
              <a:rPr lang="en-US" dirty="0" err="1" smtClean="0"/>
              <a:t>Amniotomy</a:t>
            </a:r>
            <a:r>
              <a:rPr lang="en-US" dirty="0" smtClean="0"/>
              <a:t> is still impossible after a maximum no. of  doses of Prostaglandins have been given or </a:t>
            </a:r>
          </a:p>
          <a:p>
            <a:r>
              <a:rPr lang="en-US" dirty="0" smtClean="0"/>
              <a:t>If the cervix remains </a:t>
            </a:r>
            <a:r>
              <a:rPr lang="en-US" dirty="0" err="1" smtClean="0"/>
              <a:t>uneffaced</a:t>
            </a:r>
            <a:r>
              <a:rPr lang="en-US" dirty="0" smtClean="0"/>
              <a:t> and &lt;3cm dilated after an </a:t>
            </a:r>
            <a:r>
              <a:rPr lang="en-US" dirty="0" err="1" smtClean="0"/>
              <a:t>Amniotomy</a:t>
            </a:r>
            <a:r>
              <a:rPr lang="en-US" dirty="0" smtClean="0"/>
              <a:t> has been performed &amp;</a:t>
            </a:r>
          </a:p>
          <a:p>
            <a:r>
              <a:rPr lang="en-US" dirty="0" err="1" smtClean="0"/>
              <a:t>Oxytocin</a:t>
            </a:r>
            <a:r>
              <a:rPr lang="en-US" dirty="0" smtClean="0"/>
              <a:t>  has been running for 6-8hrs with regular contractions</a:t>
            </a:r>
          </a:p>
          <a:p>
            <a:endParaRPr lang="en-IN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62688" y="1600201"/>
            <a:ext cx="4038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Possible Causes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Placental </a:t>
            </a:r>
            <a:r>
              <a:rPr lang="en-US" dirty="0" err="1" smtClean="0"/>
              <a:t>Sulfatase</a:t>
            </a:r>
            <a:r>
              <a:rPr lang="en-US" dirty="0" smtClean="0"/>
              <a:t> deficiency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Lack of Essential Cytokines</a:t>
            </a:r>
            <a:endParaRPr lang="en-IN" dirty="0"/>
          </a:p>
        </p:txBody>
      </p:sp>
    </p:spTree>
  </p:cSld>
  <p:clrMapOvr>
    <a:masterClrMapping/>
  </p:clrMapOvr>
  <p:transition>
    <p:dissolv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chemeClr val="bg1"/>
                </a:solidFill>
                <a:latin typeface="Comic Sans MS" pitchFamily="66" charset="0"/>
              </a:rPr>
              <a:t>Complications of IOL</a:t>
            </a:r>
            <a:endParaRPr lang="en-IN" b="1" u="sng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5870" y="1903433"/>
            <a:ext cx="4038600" cy="4525963"/>
          </a:xfrm>
        </p:spPr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Uterine </a:t>
            </a:r>
            <a:r>
              <a:rPr lang="en-US" dirty="0" err="1" smtClean="0">
                <a:latin typeface="Comic Sans MS" pitchFamily="66" charset="0"/>
              </a:rPr>
              <a:t>Hyperstimulation</a:t>
            </a:r>
            <a:endParaRPr lang="en-US" dirty="0" smtClean="0">
              <a:latin typeface="Comic Sans MS" pitchFamily="66" charset="0"/>
            </a:endParaRPr>
          </a:p>
          <a:p>
            <a:r>
              <a:rPr lang="en-US" dirty="0" smtClean="0">
                <a:latin typeface="Comic Sans MS" pitchFamily="66" charset="0"/>
              </a:rPr>
              <a:t>Uterine rupture</a:t>
            </a:r>
          </a:p>
          <a:p>
            <a:r>
              <a:rPr lang="en-US" dirty="0" smtClean="0">
                <a:latin typeface="Comic Sans MS" pitchFamily="66" charset="0"/>
              </a:rPr>
              <a:t>Maternal Upset</a:t>
            </a:r>
            <a:endParaRPr lang="en-IN" dirty="0">
              <a:latin typeface="Comic Sans MS" pitchFamily="66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76870" y="1903433"/>
            <a:ext cx="4038600" cy="4525963"/>
          </a:xfrm>
        </p:spPr>
        <p:txBody>
          <a:bodyPr/>
          <a:lstStyle/>
          <a:p>
            <a:r>
              <a:rPr lang="en-US" dirty="0" smtClean="0">
                <a:latin typeface="Comic Sans MS" pitchFamily="66" charset="0"/>
              </a:rPr>
              <a:t>Iatrogenic Fetal Prematurity</a:t>
            </a:r>
          </a:p>
          <a:p>
            <a:r>
              <a:rPr lang="en-US" dirty="0" smtClean="0">
                <a:latin typeface="Comic Sans MS" pitchFamily="66" charset="0"/>
              </a:rPr>
              <a:t>Fetal Distress</a:t>
            </a:r>
          </a:p>
          <a:p>
            <a:r>
              <a:rPr lang="en-US" dirty="0" smtClean="0">
                <a:latin typeface="Comic Sans MS" pitchFamily="66" charset="0"/>
              </a:rPr>
              <a:t>Failed induction</a:t>
            </a:r>
            <a:endParaRPr lang="en-IN" dirty="0">
              <a:latin typeface="Comic Sans MS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-285776"/>
            <a:ext cx="8229600" cy="1285860"/>
          </a:xfrm>
        </p:spPr>
        <p:txBody>
          <a:bodyPr/>
          <a:lstStyle/>
          <a:p>
            <a:r>
              <a:rPr lang="en-US" b="1" dirty="0" smtClean="0">
                <a:latin typeface="AR HERMANN" pitchFamily="2" charset="0"/>
              </a:rPr>
              <a:t>CONCLUSION</a:t>
            </a:r>
            <a:endParaRPr lang="en-IN" b="1" dirty="0">
              <a:latin typeface="AR HERMAN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-32" y="626820"/>
            <a:ext cx="692948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 BERKLEY" pitchFamily="2" charset="0"/>
              </a:rPr>
              <a:t>       during Induction of Labor,</a:t>
            </a:r>
          </a:p>
          <a:p>
            <a:r>
              <a:rPr lang="en-US" sz="3600" b="1" dirty="0" smtClean="0">
                <a:latin typeface="AR BERKLEY" pitchFamily="2" charset="0"/>
              </a:rPr>
              <a:t>B </a:t>
            </a:r>
            <a:r>
              <a:rPr lang="en-US" sz="2800" dirty="0" err="1" smtClean="0">
                <a:latin typeface="AR BERKLEY" pitchFamily="2" charset="0"/>
              </a:rPr>
              <a:t>enefits</a:t>
            </a:r>
            <a:r>
              <a:rPr lang="en-US" sz="2800" dirty="0" smtClean="0">
                <a:latin typeface="AR BERKLEY" pitchFamily="2" charset="0"/>
              </a:rPr>
              <a:t> should be weighed,</a:t>
            </a:r>
          </a:p>
          <a:p>
            <a:r>
              <a:rPr lang="en-US" sz="3600" b="1" dirty="0" smtClean="0">
                <a:latin typeface="AR BERKLEY" pitchFamily="2" charset="0"/>
              </a:rPr>
              <a:t>R </a:t>
            </a:r>
            <a:r>
              <a:rPr lang="en-US" sz="2800" dirty="0" err="1" smtClean="0">
                <a:latin typeface="AR BERKLEY" pitchFamily="2" charset="0"/>
              </a:rPr>
              <a:t>isks</a:t>
            </a:r>
            <a:r>
              <a:rPr lang="en-US" sz="2800" dirty="0" smtClean="0">
                <a:latin typeface="AR BERKLEY" pitchFamily="2" charset="0"/>
              </a:rPr>
              <a:t> should be assessed,</a:t>
            </a:r>
          </a:p>
          <a:p>
            <a:r>
              <a:rPr lang="en-US" sz="3600" b="1" dirty="0" smtClean="0">
                <a:latin typeface="AR BERKLEY" pitchFamily="2" charset="0"/>
              </a:rPr>
              <a:t>A </a:t>
            </a:r>
            <a:r>
              <a:rPr lang="en-US" sz="2800" dirty="0" err="1" smtClean="0">
                <a:latin typeface="AR BERKLEY" pitchFamily="2" charset="0"/>
              </a:rPr>
              <a:t>lternatives</a:t>
            </a:r>
            <a:r>
              <a:rPr lang="en-US" sz="2800" dirty="0" smtClean="0">
                <a:latin typeface="AR BERKLEY" pitchFamily="2" charset="0"/>
              </a:rPr>
              <a:t> should be considered,</a:t>
            </a:r>
          </a:p>
          <a:p>
            <a:r>
              <a:rPr lang="en-US" sz="3600" b="1" dirty="0" smtClean="0">
                <a:latin typeface="AR BERKLEY" pitchFamily="2" charset="0"/>
              </a:rPr>
              <a:t>N </a:t>
            </a:r>
            <a:r>
              <a:rPr lang="en-US" sz="2800" dirty="0" err="1" smtClean="0">
                <a:latin typeface="AR BERKLEY" pitchFamily="2" charset="0"/>
              </a:rPr>
              <a:t>ecessity</a:t>
            </a:r>
            <a:r>
              <a:rPr lang="en-US" sz="2800" dirty="0" smtClean="0">
                <a:latin typeface="AR BERKLEY" pitchFamily="2" charset="0"/>
              </a:rPr>
              <a:t> of intervention adjudged &amp; </a:t>
            </a:r>
          </a:p>
          <a:p>
            <a:r>
              <a:rPr lang="en-US" sz="3600" b="1" dirty="0" smtClean="0">
                <a:latin typeface="AR BERKLEY" pitchFamily="2" charset="0"/>
              </a:rPr>
              <a:t>D </a:t>
            </a:r>
            <a:r>
              <a:rPr lang="en-US" sz="2800" dirty="0" err="1" smtClean="0">
                <a:latin typeface="AR BERKLEY" pitchFamily="2" charset="0"/>
              </a:rPr>
              <a:t>ecision</a:t>
            </a:r>
            <a:r>
              <a:rPr lang="en-US" sz="2800" dirty="0" smtClean="0">
                <a:latin typeface="AR BERKLEY" pitchFamily="2" charset="0"/>
              </a:rPr>
              <a:t> should be taken accordingly</a:t>
            </a:r>
          </a:p>
          <a:p>
            <a:endParaRPr lang="en-US" sz="2800" dirty="0" smtClean="0">
              <a:latin typeface="AR BERKLEY" pitchFamily="2" charset="0"/>
            </a:endParaRPr>
          </a:p>
          <a:p>
            <a:r>
              <a:rPr lang="en-US" sz="2800" dirty="0" smtClean="0">
                <a:latin typeface="AR BERKLEY" pitchFamily="2" charset="0"/>
              </a:rPr>
              <a:t>BUT,</a:t>
            </a:r>
          </a:p>
          <a:p>
            <a:endParaRPr lang="en-US" sz="2800" dirty="0" smtClean="0">
              <a:latin typeface="AR BERKLEY" pitchFamily="2" charset="0"/>
            </a:endParaRPr>
          </a:p>
          <a:p>
            <a:r>
              <a:rPr lang="en-US" sz="2800" dirty="0" smtClean="0">
                <a:latin typeface="Algerian" pitchFamily="82" charset="0"/>
              </a:rPr>
              <a:t>       </a:t>
            </a:r>
            <a:endParaRPr lang="en-IN" sz="2800" dirty="0">
              <a:latin typeface="Algerian" pitchFamily="8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5786454"/>
            <a:ext cx="9215470" cy="1938992"/>
          </a:xfrm>
          <a:prstGeom prst="rect">
            <a:avLst/>
          </a:prstGeom>
          <a:solidFill>
            <a:srgbClr val="FF0000">
              <a:alpha val="20000"/>
            </a:srgbClr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lgerian" pitchFamily="82" charset="0"/>
              </a:rPr>
              <a:t>INJUDICIOUS USE of Labor Inducing agents should 				be avoided</a:t>
            </a:r>
          </a:p>
          <a:p>
            <a:r>
              <a:rPr lang="en-US" sz="2800" dirty="0" smtClean="0">
                <a:latin typeface="Algerian" pitchFamily="82" charset="0"/>
              </a:rPr>
              <a:t> </a:t>
            </a:r>
            <a:endParaRPr lang="en-IN" sz="2800" dirty="0" smtClean="0">
              <a:latin typeface="Algerian" pitchFamily="82" charset="0"/>
            </a:endParaRPr>
          </a:p>
          <a:p>
            <a:endParaRPr lang="en-IN" sz="36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chemeClr val="bg1"/>
                </a:solidFill>
                <a:latin typeface="Comic Sans MS" pitchFamily="66" charset="0"/>
              </a:rPr>
              <a:t>Time, place &amp; preparation </a:t>
            </a:r>
            <a:endParaRPr lang="en-IN" b="1" u="sng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Time of induction: </a:t>
            </a:r>
            <a:r>
              <a:rPr lang="en-US" b="1" dirty="0" smtClean="0"/>
              <a:t>Preferably early morning</a:t>
            </a:r>
          </a:p>
          <a:p>
            <a:endParaRPr lang="en-US" b="1" dirty="0" smtClean="0"/>
          </a:p>
          <a:p>
            <a:r>
              <a:rPr lang="en-US" b="1" dirty="0" smtClean="0">
                <a:solidFill>
                  <a:schemeClr val="bg1"/>
                </a:solidFill>
              </a:rPr>
              <a:t>Place of induction</a:t>
            </a:r>
            <a:r>
              <a:rPr lang="en-US" b="1" dirty="0" smtClean="0"/>
              <a:t>: where facility for intervention and fetal monitoring is available</a:t>
            </a:r>
          </a:p>
          <a:p>
            <a:endParaRPr lang="en-US" b="1" dirty="0" smtClean="0">
              <a:solidFill>
                <a:schemeClr val="bg1"/>
              </a:solidFill>
            </a:endParaRPr>
          </a:p>
          <a:p>
            <a:r>
              <a:rPr lang="en-US" b="1" dirty="0" smtClean="0">
                <a:solidFill>
                  <a:schemeClr val="bg1"/>
                </a:solidFill>
              </a:rPr>
              <a:t>Preparation of Patient : </a:t>
            </a:r>
            <a:r>
              <a:rPr lang="en-US" b="1" dirty="0" smtClean="0"/>
              <a:t>Enema may be given to patients prior to induction </a:t>
            </a:r>
            <a:endParaRPr lang="en-IN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00760" y="5857892"/>
            <a:ext cx="3571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Jokerman" pitchFamily="82" charset="0"/>
              </a:rPr>
              <a:t>THANK YOU</a:t>
            </a:r>
            <a:endParaRPr lang="en-IN" sz="3200" b="1" dirty="0">
              <a:latin typeface="Jokerman" pitchFamily="82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717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u="sng" dirty="0" smtClean="0">
                <a:solidFill>
                  <a:schemeClr val="bg1"/>
                </a:solidFill>
                <a:latin typeface="Comic Sans MS" pitchFamily="66" charset="0"/>
              </a:rPr>
              <a:t>Indications of Induction of labor</a:t>
            </a:r>
            <a:endParaRPr lang="en-IN" b="1" u="sng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43174" y="2000240"/>
            <a:ext cx="6500826" cy="4214842"/>
          </a:xfrm>
        </p:spPr>
        <p:txBody>
          <a:bodyPr>
            <a:normAutofit/>
          </a:bodyPr>
          <a:lstStyle/>
          <a:p>
            <a:r>
              <a:rPr lang="en-US" dirty="0" smtClean="0">
                <a:ln>
                  <a:solidFill>
                    <a:schemeClr val="tx1">
                      <a:alpha val="61000"/>
                    </a:schemeClr>
                  </a:solidFill>
                </a:ln>
                <a:latin typeface="Comic Sans MS" pitchFamily="66" charset="0"/>
              </a:rPr>
              <a:t>Premature rupture of membrane</a:t>
            </a:r>
          </a:p>
          <a:p>
            <a:r>
              <a:rPr lang="en-US" sz="2800" dirty="0" smtClean="0">
                <a:ln>
                  <a:solidFill>
                    <a:schemeClr val="tx1">
                      <a:alpha val="61000"/>
                    </a:schemeClr>
                  </a:solidFill>
                </a:ln>
                <a:latin typeface="Comic Sans MS" pitchFamily="66" charset="0"/>
              </a:rPr>
              <a:t>Prolonged pregnancy</a:t>
            </a:r>
          </a:p>
          <a:p>
            <a:r>
              <a:rPr lang="en-US" sz="2800" dirty="0" smtClean="0">
                <a:ln>
                  <a:solidFill>
                    <a:schemeClr val="tx1">
                      <a:alpha val="61000"/>
                    </a:schemeClr>
                  </a:solidFill>
                </a:ln>
                <a:latin typeface="Comic Sans MS" pitchFamily="66" charset="0"/>
              </a:rPr>
              <a:t>Preterm premature rupture of membrane</a:t>
            </a:r>
          </a:p>
          <a:p>
            <a:r>
              <a:rPr lang="en-US" dirty="0" smtClean="0">
                <a:ln>
                  <a:solidFill>
                    <a:schemeClr val="tx1">
                      <a:alpha val="61000"/>
                    </a:schemeClr>
                  </a:solidFill>
                </a:ln>
                <a:latin typeface="Comic Sans MS" pitchFamily="66" charset="0"/>
              </a:rPr>
              <a:t>Pre eclampsia, Eclampsia</a:t>
            </a:r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5752"/>
            <a:ext cx="8229600" cy="1142984"/>
          </a:xfrm>
        </p:spPr>
        <p:txBody>
          <a:bodyPr>
            <a:normAutofit fontScale="90000"/>
          </a:bodyPr>
          <a:lstStyle/>
          <a:p>
            <a:r>
              <a:rPr lang="en-US" b="1" u="sng" dirty="0" smtClean="0">
                <a:solidFill>
                  <a:schemeClr val="bg1"/>
                </a:solidFill>
                <a:latin typeface="Comic Sans MS" pitchFamily="66" charset="0"/>
              </a:rPr>
              <a:t>Indications for induction of labor</a:t>
            </a:r>
            <a:endParaRPr lang="en-IN" b="1" u="sng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14546" y="1214422"/>
            <a:ext cx="6929455" cy="5643578"/>
          </a:xfrm>
        </p:spPr>
        <p:txBody>
          <a:bodyPr>
            <a:noAutofit/>
          </a:bodyPr>
          <a:lstStyle/>
          <a:p>
            <a:endParaRPr lang="en-US" dirty="0" smtClean="0">
              <a:ln>
                <a:solidFill>
                  <a:schemeClr val="tx1">
                    <a:alpha val="61000"/>
                  </a:schemeClr>
                </a:solidFill>
              </a:ln>
              <a:latin typeface="Comic Sans MS" pitchFamily="66" charset="0"/>
            </a:endParaRPr>
          </a:p>
          <a:p>
            <a:r>
              <a:rPr lang="en-US" dirty="0" smtClean="0">
                <a:ln>
                  <a:solidFill>
                    <a:schemeClr val="tx1">
                      <a:alpha val="61000"/>
                    </a:schemeClr>
                  </a:solidFill>
                </a:ln>
                <a:latin typeface="Comic Sans MS" pitchFamily="66" charset="0"/>
              </a:rPr>
              <a:t>Maternal medical illness like</a:t>
            </a:r>
          </a:p>
          <a:p>
            <a:pPr marL="514350" indent="-514350">
              <a:buNone/>
            </a:pPr>
            <a:r>
              <a:rPr lang="en-US" dirty="0" smtClean="0">
                <a:ln>
                  <a:solidFill>
                    <a:schemeClr val="tx1">
                      <a:alpha val="61000"/>
                    </a:schemeClr>
                  </a:solidFill>
                </a:ln>
                <a:latin typeface="Comic Sans MS" pitchFamily="66" charset="0"/>
              </a:rPr>
              <a:t>             1. Diabetes(in Placental insufficiency, uncontrolled DM) </a:t>
            </a:r>
          </a:p>
          <a:p>
            <a:pPr marL="514350" indent="-514350">
              <a:buNone/>
            </a:pPr>
            <a:r>
              <a:rPr lang="en-US" dirty="0" smtClean="0">
                <a:ln>
                  <a:solidFill>
                    <a:schemeClr val="tx1">
                      <a:alpha val="61000"/>
                    </a:schemeClr>
                  </a:solidFill>
                </a:ln>
                <a:latin typeface="Comic Sans MS" pitchFamily="66" charset="0"/>
              </a:rPr>
              <a:t>             2. Chronic renal disease</a:t>
            </a:r>
          </a:p>
          <a:p>
            <a:r>
              <a:rPr lang="en-US" dirty="0" smtClean="0">
                <a:ln>
                  <a:solidFill>
                    <a:schemeClr val="tx1">
                      <a:alpha val="61000"/>
                    </a:schemeClr>
                  </a:solidFill>
                </a:ln>
                <a:latin typeface="Comic Sans MS" pitchFamily="66" charset="0"/>
              </a:rPr>
              <a:t>Rh-isoimmunisation</a:t>
            </a:r>
          </a:p>
          <a:p>
            <a:r>
              <a:rPr lang="en-US" dirty="0" smtClean="0">
                <a:ln>
                  <a:solidFill>
                    <a:schemeClr val="tx1">
                      <a:alpha val="61000"/>
                    </a:schemeClr>
                  </a:solidFill>
                </a:ln>
                <a:latin typeface="Comic Sans MS" pitchFamily="66" charset="0"/>
              </a:rPr>
              <a:t>Abruptio placenta</a:t>
            </a:r>
          </a:p>
          <a:p>
            <a:pPr marL="514350" indent="-514350"/>
            <a:r>
              <a:rPr lang="en-US" dirty="0" smtClean="0">
                <a:ln>
                  <a:solidFill>
                    <a:schemeClr val="tx1">
                      <a:alpha val="61000"/>
                    </a:schemeClr>
                  </a:solidFill>
                </a:ln>
                <a:latin typeface="Comic Sans MS" pitchFamily="66" charset="0"/>
              </a:rPr>
              <a:t>Fetus with congenital anomaly</a:t>
            </a:r>
          </a:p>
          <a:p>
            <a:r>
              <a:rPr lang="en-US" dirty="0" smtClean="0">
                <a:ln>
                  <a:solidFill>
                    <a:schemeClr val="tx1">
                      <a:alpha val="61000"/>
                    </a:schemeClr>
                  </a:solidFill>
                </a:ln>
                <a:latin typeface="Comic Sans MS" pitchFamily="66" charset="0"/>
              </a:rPr>
              <a:t>Intra Uterine Death</a:t>
            </a:r>
          </a:p>
          <a:p>
            <a:endParaRPr lang="en-US" dirty="0" smtClean="0">
              <a:ln>
                <a:solidFill>
                  <a:schemeClr val="tx1">
                    <a:alpha val="61000"/>
                  </a:schemeClr>
                </a:solidFill>
              </a:ln>
              <a:latin typeface="Comic Sans MS" pitchFamily="66" charset="0"/>
            </a:endParaRPr>
          </a:p>
          <a:p>
            <a:pPr>
              <a:buNone/>
            </a:pPr>
            <a:endParaRPr lang="en-US" dirty="0" smtClean="0">
              <a:ln>
                <a:solidFill>
                  <a:schemeClr val="tx1">
                    <a:alpha val="61000"/>
                  </a:schemeClr>
                </a:solidFill>
              </a:ln>
              <a:latin typeface="Comic Sans MS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>
                <a:solidFill>
                  <a:schemeClr val="bg1"/>
                </a:solidFill>
                <a:latin typeface="Comic Sans MS" pitchFamily="66" charset="0"/>
              </a:rPr>
              <a:t>Contraindications of induction of labor</a:t>
            </a:r>
            <a:endParaRPr lang="en-IN" b="1" u="sng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14565" y="1600200"/>
            <a:ext cx="7229436" cy="5257800"/>
          </a:xfrm>
        </p:spPr>
        <p:txBody>
          <a:bodyPr>
            <a:normAutofit fontScale="92500"/>
          </a:bodyPr>
          <a:lstStyle/>
          <a:p>
            <a:r>
              <a:rPr lang="en-US" dirty="0" smtClean="0">
                <a:latin typeface="Comic Sans MS" pitchFamily="66" charset="0"/>
              </a:rPr>
              <a:t>Contracted pelvis and CPD</a:t>
            </a:r>
          </a:p>
          <a:p>
            <a:r>
              <a:rPr lang="en-US" dirty="0" smtClean="0">
                <a:latin typeface="Comic Sans MS" pitchFamily="66" charset="0"/>
              </a:rPr>
              <a:t>Malpresentations</a:t>
            </a:r>
          </a:p>
          <a:p>
            <a:r>
              <a:rPr lang="en-US" dirty="0" smtClean="0">
                <a:latin typeface="Comic Sans MS" pitchFamily="66" charset="0"/>
              </a:rPr>
              <a:t>Previous classical caesarean section &amp; hysterotomy</a:t>
            </a:r>
          </a:p>
          <a:p>
            <a:r>
              <a:rPr lang="en-US" dirty="0" smtClean="0">
                <a:latin typeface="Comic Sans MS" pitchFamily="66" charset="0"/>
              </a:rPr>
              <a:t>Uteroplacental factors: unexplained vaginal bleeding,vasa previa,placenta previa</a:t>
            </a:r>
          </a:p>
          <a:p>
            <a:r>
              <a:rPr lang="en-US" dirty="0" smtClean="0">
                <a:latin typeface="Comic Sans MS" pitchFamily="66" charset="0"/>
              </a:rPr>
              <a:t>Cord presentation,cord prolapse</a:t>
            </a:r>
          </a:p>
          <a:p>
            <a:r>
              <a:rPr lang="en-US" dirty="0" smtClean="0">
                <a:latin typeface="Comic Sans MS" pitchFamily="66" charset="0"/>
              </a:rPr>
              <a:t>Active genital herpes infection,HIV</a:t>
            </a:r>
          </a:p>
          <a:p>
            <a:r>
              <a:rPr lang="en-US" dirty="0" smtClean="0">
                <a:latin typeface="Comic Sans MS" pitchFamily="66" charset="0"/>
              </a:rPr>
              <a:t>Pelvic tumor</a:t>
            </a:r>
          </a:p>
          <a:p>
            <a:endParaRPr lang="en-US" dirty="0" smtClean="0">
              <a:latin typeface="Comic Sans MS" pitchFamily="66" charset="0"/>
            </a:endParaRPr>
          </a:p>
          <a:p>
            <a:endParaRPr lang="en-US" dirty="0" smtClean="0">
              <a:latin typeface="Comic Sans MS" pitchFamily="66" charset="0"/>
            </a:endParaRPr>
          </a:p>
          <a:p>
            <a:endParaRPr lang="en-US" dirty="0" smtClean="0">
              <a:latin typeface="Comic Sans MS" pitchFamily="66" charset="0"/>
            </a:endParaRPr>
          </a:p>
          <a:p>
            <a:endParaRPr lang="en-IN" sz="2800" dirty="0">
              <a:latin typeface="Lucida Bright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Comic Sans MS" pitchFamily="66" charset="0"/>
              </a:rPr>
              <a:t>Factors to assess prior to induction</a:t>
            </a:r>
            <a:endParaRPr lang="en-IN" b="1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3109" y="1600200"/>
            <a:ext cx="7000892" cy="5257800"/>
          </a:xfrm>
        </p:spPr>
        <p:txBody>
          <a:bodyPr numCol="2"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bg1"/>
                </a:solidFill>
                <a:latin typeface="Comic Sans MS" pitchFamily="66" charset="0"/>
              </a:rPr>
              <a:t>Maternal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To confirm the indication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Exclude the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contraindicat</a:t>
            </a:r>
            <a:r>
              <a:rPr lang="en-US" baseline="30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n</a:t>
            </a:r>
            <a:endParaRPr lang="en-US" baseline="30000" dirty="0" smtClean="0">
              <a:solidFill>
                <a:schemeClr val="tx1">
                  <a:lumMod val="95000"/>
                  <a:lumOff val="5000"/>
                </a:schemeClr>
              </a:solidFill>
              <a:latin typeface="Comic Sans MS" pitchFamily="66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Assess Bishop score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Assess pelvic adequacy     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  <a:latin typeface="Comic Sans MS" pitchFamily="66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bg1"/>
                </a:solidFill>
                <a:latin typeface="Comic Sans MS" pitchFamily="66" charset="0"/>
              </a:rPr>
              <a:t>Fetal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Ensure fetal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gest</a:t>
            </a:r>
            <a:r>
              <a:rPr lang="en-US" baseline="30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n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 age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Ensure fetal presentation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Confirm fetal well being</a:t>
            </a:r>
          </a:p>
          <a:p>
            <a:endParaRPr lang="en-IN" dirty="0">
              <a:latin typeface="Comic Sans MS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Bishop-Score mod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214422"/>
            <a:ext cx="9144000" cy="4572032"/>
          </a:xfr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Modified Bishop’s Score</a:t>
            </a:r>
            <a:endParaRPr lang="en-IN" dirty="0"/>
          </a:p>
        </p:txBody>
      </p:sp>
      <p:sp>
        <p:nvSpPr>
          <p:cNvPr id="7" name="TextBox 6"/>
          <p:cNvSpPr txBox="1"/>
          <p:nvPr/>
        </p:nvSpPr>
        <p:spPr>
          <a:xfrm>
            <a:off x="785786" y="6286520"/>
            <a:ext cx="71465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Comic Sans MS" pitchFamily="66" charset="0"/>
              </a:rPr>
              <a:t>Favourable score-&gt;6       Best score-8</a:t>
            </a:r>
            <a:endParaRPr lang="en-IN" sz="2800" b="1" dirty="0">
              <a:latin typeface="Comic Sans MS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b="1" dirty="0">
              <a:solidFill>
                <a:schemeClr val="bg1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428728" y="231794"/>
          <a:ext cx="6572296" cy="61261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85720" y="6000768"/>
            <a:ext cx="87154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dirty="0" smtClean="0">
                <a:latin typeface="Comic Sans MS" pitchFamily="66" charset="0"/>
              </a:rPr>
              <a:t> hygroscopic dilators, osmotic dilators (</a:t>
            </a:r>
            <a:r>
              <a:rPr lang="en-IN" b="1" i="1" dirty="0" err="1" smtClean="0">
                <a:latin typeface="Comic Sans MS" pitchFamily="66" charset="0"/>
              </a:rPr>
              <a:t>Laminaria</a:t>
            </a:r>
            <a:r>
              <a:rPr lang="en-IN" b="1" i="1" dirty="0" smtClean="0">
                <a:latin typeface="Comic Sans MS" pitchFamily="66" charset="0"/>
              </a:rPr>
              <a:t> </a:t>
            </a:r>
            <a:r>
              <a:rPr lang="en-IN" b="1" i="1" dirty="0" err="1" smtClean="0">
                <a:latin typeface="Comic Sans MS" pitchFamily="66" charset="0"/>
              </a:rPr>
              <a:t>japonicum</a:t>
            </a:r>
            <a:r>
              <a:rPr lang="en-IN" b="1" dirty="0" smtClean="0">
                <a:latin typeface="Comic Sans MS" pitchFamily="66" charset="0"/>
              </a:rPr>
              <a:t>), Foley catheters, double balloon devices, and </a:t>
            </a:r>
            <a:r>
              <a:rPr lang="en-IN" b="1" dirty="0" err="1" smtClean="0">
                <a:latin typeface="Comic Sans MS" pitchFamily="66" charset="0"/>
              </a:rPr>
              <a:t>extraamniotic</a:t>
            </a:r>
            <a:r>
              <a:rPr lang="en-IN" b="1" dirty="0" smtClean="0">
                <a:latin typeface="Comic Sans MS" pitchFamily="66" charset="0"/>
              </a:rPr>
              <a:t> saline infusion. </a:t>
            </a:r>
          </a:p>
          <a:p>
            <a:endParaRPr lang="en-IN" b="1" dirty="0">
              <a:latin typeface="Comic Sans MS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1137</TotalTime>
  <Words>1030</Words>
  <Application>Microsoft Office PowerPoint</Application>
  <PresentationFormat>On-screen Show (4:3)</PresentationFormat>
  <Paragraphs>217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40" baseType="lpstr">
      <vt:lpstr>Algerian</vt:lpstr>
      <vt:lpstr>AR BERKLEY</vt:lpstr>
      <vt:lpstr>AR HERMANN</vt:lpstr>
      <vt:lpstr>Arial</vt:lpstr>
      <vt:lpstr>Calibri</vt:lpstr>
      <vt:lpstr>Comic Sans MS</vt:lpstr>
      <vt:lpstr>Jokerman</vt:lpstr>
      <vt:lpstr>Lucida Bright</vt:lpstr>
      <vt:lpstr>Wingdings</vt:lpstr>
      <vt:lpstr>Office Theme</vt:lpstr>
      <vt:lpstr>INDUCTION OF LABOUR </vt:lpstr>
      <vt:lpstr>What is Induction of Labour? </vt:lpstr>
      <vt:lpstr>Time, place &amp; preparation </vt:lpstr>
      <vt:lpstr>Indications of Induction of labor</vt:lpstr>
      <vt:lpstr>Indications for induction of labor</vt:lpstr>
      <vt:lpstr>Contraindications of induction of labor</vt:lpstr>
      <vt:lpstr>Factors to assess prior to induction</vt:lpstr>
      <vt:lpstr>Modified Bishop’s Score</vt:lpstr>
      <vt:lpstr>PowerPoint Presentation</vt:lpstr>
      <vt:lpstr>Membrane sweeping</vt:lpstr>
      <vt:lpstr>Amniotomy</vt:lpstr>
      <vt:lpstr>Balloon catheters </vt:lpstr>
      <vt:lpstr> Amniotomy </vt:lpstr>
      <vt:lpstr>Prostaglandins</vt:lpstr>
      <vt:lpstr>Mechanism of action</vt:lpstr>
      <vt:lpstr>PowerPoint Presentation</vt:lpstr>
      <vt:lpstr>How to give Misoprostol?</vt:lpstr>
      <vt:lpstr>Oral Vs vaginal Misoprostol</vt:lpstr>
      <vt:lpstr>Dinoprostone</vt:lpstr>
      <vt:lpstr>Misoprostol Vs Dinoprostone</vt:lpstr>
      <vt:lpstr>Contraindications of PGs</vt:lpstr>
      <vt:lpstr>Oxytocin</vt:lpstr>
      <vt:lpstr>Mode of Action</vt:lpstr>
      <vt:lpstr>PowerPoint Presentation</vt:lpstr>
      <vt:lpstr>Advantages</vt:lpstr>
      <vt:lpstr>Hazards of oxytocin</vt:lpstr>
      <vt:lpstr>Failed Induction Of Labor</vt:lpstr>
      <vt:lpstr>Complications of IOL</vt:lpstr>
      <vt:lpstr>CONCLUSION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INDUCTION OF LABOUR </dc:title>
  <dc:creator>Dr Nayati Nagda</dc:creator>
  <cp:lastModifiedBy>HP</cp:lastModifiedBy>
  <cp:revision>29</cp:revision>
  <dcterms:created xsi:type="dcterms:W3CDTF">2013-04-29T10:22:26Z</dcterms:created>
  <dcterms:modified xsi:type="dcterms:W3CDTF">2018-02-14T06:34:16Z</dcterms:modified>
</cp:coreProperties>
</file>